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8" r:id="rId6"/>
    <p:sldId id="257" r:id="rId7"/>
    <p:sldId id="259" r:id="rId8"/>
    <p:sldId id="260" r:id="rId9"/>
    <p:sldId id="262" r:id="rId10"/>
    <p:sldId id="264" r:id="rId11"/>
    <p:sldId id="265" r:id="rId12"/>
    <p:sldId id="266" r:id="rId13"/>
    <p:sldId id="268" r:id="rId14"/>
    <p:sldId id="267" r:id="rId15"/>
    <p:sldId id="271" r:id="rId16"/>
    <p:sldId id="272" r:id="rId17"/>
    <p:sldId id="275" r:id="rId18"/>
    <p:sldId id="274" r:id="rId19"/>
    <p:sldId id="276" r:id="rId20"/>
    <p:sldId id="280" r:id="rId21"/>
    <p:sldId id="281" r:id="rId22"/>
    <p:sldId id="282" r:id="rId23"/>
    <p:sldId id="283" r:id="rId24"/>
    <p:sldId id="284" r:id="rId25"/>
    <p:sldId id="285"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2" autoAdjust="0"/>
    <p:restoredTop sz="94724" autoAdjust="0"/>
  </p:normalViewPr>
  <p:slideViewPr>
    <p:cSldViewPr snapToGrid="0">
      <p:cViewPr varScale="1">
        <p:scale>
          <a:sx n="152" d="100"/>
          <a:sy n="152" d="100"/>
        </p:scale>
        <p:origin x="900" y="132"/>
      </p:cViewPr>
      <p:guideLst/>
    </p:cSldViewPr>
  </p:slideViewPr>
  <p:outlineViewPr>
    <p:cViewPr>
      <p:scale>
        <a:sx n="33" d="100"/>
        <a:sy n="33" d="100"/>
      </p:scale>
      <p:origin x="0" y="-616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DD5B6-86AC-7F3F-29A7-56B320E5EB3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079FB9D-B202-71B3-6DC2-C9E890C7C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7CF1555-E9DB-3F34-404C-7728FD21DF89}"/>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5" name="Footer Placeholder 4">
            <a:extLst>
              <a:ext uri="{FF2B5EF4-FFF2-40B4-BE49-F238E27FC236}">
                <a16:creationId xmlns:a16="http://schemas.microsoft.com/office/drawing/2014/main" id="{77107423-D748-5EF4-063D-F58FC0BB0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DE972-C705-0F61-90C7-938D6083C542}"/>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318476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BD0A7-57A4-BB6B-5F8C-BFE25FC86E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70DCAB-727F-0055-9DEC-64066D18F2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D60C0F-FB35-0850-7D28-E46BD46D140E}"/>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5" name="Footer Placeholder 4">
            <a:extLst>
              <a:ext uri="{FF2B5EF4-FFF2-40B4-BE49-F238E27FC236}">
                <a16:creationId xmlns:a16="http://schemas.microsoft.com/office/drawing/2014/main" id="{251EBAE3-0C24-A65D-B9F3-904BD3F1B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D0286-04A7-8499-675D-0CCDC721B015}"/>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269917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6006D-DE9D-1D59-BB8E-40A051B63EF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C16A4F-1E3F-3A68-BA9E-4D9E5ADB6E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294CD1-5C7F-D307-6974-1C8D8696EB49}"/>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5" name="Footer Placeholder 4">
            <a:extLst>
              <a:ext uri="{FF2B5EF4-FFF2-40B4-BE49-F238E27FC236}">
                <a16:creationId xmlns:a16="http://schemas.microsoft.com/office/drawing/2014/main" id="{376C5D44-FAE0-A3CC-C84B-C593E07E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D8C90-4DE5-5447-AB78-732D4F27274A}"/>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307394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13702-0B16-AB83-292C-5F8427414DB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F560D81-49B1-A411-4A2C-D5B776E9CF7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192341-4347-FD50-C161-68CBE348B221}"/>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5" name="Footer Placeholder 4">
            <a:extLst>
              <a:ext uri="{FF2B5EF4-FFF2-40B4-BE49-F238E27FC236}">
                <a16:creationId xmlns:a16="http://schemas.microsoft.com/office/drawing/2014/main" id="{2AF87A58-4FE3-D112-7959-1A066645A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AEDAE-AD4A-5F0E-2BBA-CF3E4228904D}"/>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3803538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7518-EA4C-3CDE-CDF1-1B8CF6B9E52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A904D2-5506-BFB3-5971-B0AA4F3F6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6C1D28F-1CD3-511B-010B-A55DBEE0A9DF}"/>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5" name="Footer Placeholder 4">
            <a:extLst>
              <a:ext uri="{FF2B5EF4-FFF2-40B4-BE49-F238E27FC236}">
                <a16:creationId xmlns:a16="http://schemas.microsoft.com/office/drawing/2014/main" id="{2A9C503F-C24E-93FF-B72B-67633448B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93F446-AB98-6A0A-9A8F-D5C8A8C0423F}"/>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1207078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1E50-9822-7489-6DBC-F1E7AF2ACE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864452-21EE-DF17-06A2-407FD5B697C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6BAEAA6-EAC5-7518-B38E-860A908D2A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F199494-E592-998E-A7B6-7832D240488D}"/>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6" name="Footer Placeholder 5">
            <a:extLst>
              <a:ext uri="{FF2B5EF4-FFF2-40B4-BE49-F238E27FC236}">
                <a16:creationId xmlns:a16="http://schemas.microsoft.com/office/drawing/2014/main" id="{727B5B4C-0933-C8D4-E554-41B6F4B47C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75170-E681-A2A2-0C3B-93DB010AEEA1}"/>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2779969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2D9D-77F0-BCDE-535A-E6C6C01BA34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C052C8-9F0E-8AC9-3FE8-40749FA3A7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9D4D1D4-DEF0-25BA-606A-2E68E8FD0BD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8EE30DC-C2F5-6F92-B074-2CC4A679E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14EECE-20C3-795C-3428-10B395192D9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223B7E4-03BF-B2D9-A404-248E89A54B41}"/>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8" name="Footer Placeholder 7">
            <a:extLst>
              <a:ext uri="{FF2B5EF4-FFF2-40B4-BE49-F238E27FC236}">
                <a16:creationId xmlns:a16="http://schemas.microsoft.com/office/drawing/2014/main" id="{25CA1829-E7F7-76A0-FE21-70C942A3F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F5BFD5-32D1-8D4C-43D8-7BB87E579E1B}"/>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817185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81155-43CC-EB46-3D5C-E118A3D3165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EDEA344-3C92-1F79-5F88-6FD2BD710E97}"/>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4" name="Footer Placeholder 3">
            <a:extLst>
              <a:ext uri="{FF2B5EF4-FFF2-40B4-BE49-F238E27FC236}">
                <a16:creationId xmlns:a16="http://schemas.microsoft.com/office/drawing/2014/main" id="{C6D822F3-7D12-00BD-614A-E67DFEDE2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2EFA11-3684-AE41-512D-49704CDEEFE8}"/>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303063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5A62A-74D6-E25A-7488-44ED091D7A56}"/>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3" name="Footer Placeholder 2">
            <a:extLst>
              <a:ext uri="{FF2B5EF4-FFF2-40B4-BE49-F238E27FC236}">
                <a16:creationId xmlns:a16="http://schemas.microsoft.com/office/drawing/2014/main" id="{8F254841-F50D-0240-289A-4FF421AEC3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79F3F-50CF-48E3-EE80-F0C8EC54DC88}"/>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1138298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90F06-6ED8-3752-74B9-CCF5429236D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3E48266-BFEE-3689-4A1F-DBC9A9523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26EA66-1F66-D874-2759-0FC66EF8F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A418D7-3710-AE59-58AF-F897C8428ECB}"/>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6" name="Footer Placeholder 5">
            <a:extLst>
              <a:ext uri="{FF2B5EF4-FFF2-40B4-BE49-F238E27FC236}">
                <a16:creationId xmlns:a16="http://schemas.microsoft.com/office/drawing/2014/main" id="{7FC84F51-B2CF-B37B-C47B-27379FE99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88D53-8831-A8E0-01AC-5827F43B1983}"/>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582541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CB31-B1B3-0DC8-A9D7-E9C714A10C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D4355B4-1B44-C59F-26C5-831552A216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2D50F3-CEA3-6C0E-E664-B869E2721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6A92C3-179F-AD1D-190F-C2F82853F999}"/>
              </a:ext>
            </a:extLst>
          </p:cNvPr>
          <p:cNvSpPr>
            <a:spLocks noGrp="1"/>
          </p:cNvSpPr>
          <p:nvPr>
            <p:ph type="dt" sz="half" idx="10"/>
          </p:nvPr>
        </p:nvSpPr>
        <p:spPr/>
        <p:txBody>
          <a:bodyPr/>
          <a:lstStyle/>
          <a:p>
            <a:fld id="{77F22012-0469-864A-B344-A558CEDCFEB9}" type="datetimeFigureOut">
              <a:rPr lang="en-US" smtClean="0"/>
              <a:t>8/14/2025</a:t>
            </a:fld>
            <a:endParaRPr lang="en-US"/>
          </a:p>
        </p:txBody>
      </p:sp>
      <p:sp>
        <p:nvSpPr>
          <p:cNvPr id="6" name="Footer Placeholder 5">
            <a:extLst>
              <a:ext uri="{FF2B5EF4-FFF2-40B4-BE49-F238E27FC236}">
                <a16:creationId xmlns:a16="http://schemas.microsoft.com/office/drawing/2014/main" id="{4E8605B3-BE73-8A12-CCDC-3A4A97EE5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E5576-3FD5-2A46-C396-1B27763F7E50}"/>
              </a:ext>
            </a:extLst>
          </p:cNvPr>
          <p:cNvSpPr>
            <a:spLocks noGrp="1"/>
          </p:cNvSpPr>
          <p:nvPr>
            <p:ph type="sldNum" sz="quarter" idx="12"/>
          </p:nvPr>
        </p:nvSpPr>
        <p:spPr/>
        <p:txBody>
          <a:bodyPr/>
          <a:lstStyle/>
          <a:p>
            <a:fld id="{D83C5AD8-E79C-154E-9DE7-E25352CAFDFE}" type="slidenum">
              <a:rPr lang="en-US" smtClean="0"/>
              <a:t>‹#›</a:t>
            </a:fld>
            <a:endParaRPr lang="en-US"/>
          </a:p>
        </p:txBody>
      </p:sp>
    </p:spTree>
    <p:extLst>
      <p:ext uri="{BB962C8B-B14F-4D97-AF65-F5344CB8AC3E}">
        <p14:creationId xmlns:p14="http://schemas.microsoft.com/office/powerpoint/2010/main" val="2825832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299918-0385-7624-6791-DAEF0B98B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A1F1BF8-4B1A-098B-3EC4-A1D7798B9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300A7C-1B75-D1D0-C5FB-12684D6F5A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22012-0469-864A-B344-A558CEDCFEB9}" type="datetimeFigureOut">
              <a:rPr lang="en-US" smtClean="0"/>
              <a:t>8/14/2025</a:t>
            </a:fld>
            <a:endParaRPr lang="en-US"/>
          </a:p>
        </p:txBody>
      </p:sp>
      <p:sp>
        <p:nvSpPr>
          <p:cNvPr id="5" name="Footer Placeholder 4">
            <a:extLst>
              <a:ext uri="{FF2B5EF4-FFF2-40B4-BE49-F238E27FC236}">
                <a16:creationId xmlns:a16="http://schemas.microsoft.com/office/drawing/2014/main" id="{23F1D9C7-7D97-A1B7-4291-B961AD4A57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FD0829-D37A-D4F1-649A-148CFC8E63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C5AD8-E79C-154E-9DE7-E25352CAFDFE}" type="slidenum">
              <a:rPr lang="en-US" smtClean="0"/>
              <a:t>‹#›</a:t>
            </a:fld>
            <a:endParaRPr lang="en-US"/>
          </a:p>
        </p:txBody>
      </p:sp>
    </p:spTree>
    <p:extLst>
      <p:ext uri="{BB962C8B-B14F-4D97-AF65-F5344CB8AC3E}">
        <p14:creationId xmlns:p14="http://schemas.microsoft.com/office/powerpoint/2010/main" val="1300655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29.PNG"/><Relationship Id="rId12"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25.PNG"/><Relationship Id="rId5" Type="http://schemas.openxmlformats.org/officeDocument/2006/relationships/image" Target="../media/image27.PNG"/><Relationship Id="rId10" Type="http://schemas.openxmlformats.org/officeDocument/2006/relationships/image" Target="../media/image26.PNG"/><Relationship Id="rId4" Type="http://schemas.openxmlformats.org/officeDocument/2006/relationships/image" Target="../media/image33.PNG"/><Relationship Id="rId9" Type="http://schemas.openxmlformats.org/officeDocument/2006/relationships/image" Target="../media/image30.PNG"/><Relationship Id="rId1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5aDY-i2gJh4?si=agCkItGA6lJoa5zZ" TargetMode="External"/><Relationship Id="rId2" Type="http://schemas.openxmlformats.org/officeDocument/2006/relationships/hyperlink" Target="https://github.com/Garyn565/ForsakenRemak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B6DE-07D2-D09F-EEB3-D37C0BA179AD}"/>
              </a:ext>
            </a:extLst>
          </p:cNvPr>
          <p:cNvSpPr>
            <a:spLocks noGrp="1"/>
          </p:cNvSpPr>
          <p:nvPr>
            <p:ph type="ctrTitle"/>
          </p:nvPr>
        </p:nvSpPr>
        <p:spPr/>
        <p:txBody>
          <a:bodyPr/>
          <a:lstStyle/>
          <a:p>
            <a:r>
              <a:rPr lang="en-US" u="sng" dirty="0"/>
              <a:t>Level Design &amp; Asset Creation </a:t>
            </a:r>
          </a:p>
        </p:txBody>
      </p:sp>
      <p:sp>
        <p:nvSpPr>
          <p:cNvPr id="3" name="Subtitle 2">
            <a:extLst>
              <a:ext uri="{FF2B5EF4-FFF2-40B4-BE49-F238E27FC236}">
                <a16:creationId xmlns:a16="http://schemas.microsoft.com/office/drawing/2014/main" id="{F3706B31-271D-655A-AEC0-76218C8C42D1}"/>
              </a:ext>
            </a:extLst>
          </p:cNvPr>
          <p:cNvSpPr>
            <a:spLocks noGrp="1"/>
          </p:cNvSpPr>
          <p:nvPr>
            <p:ph type="subTitle" idx="1"/>
          </p:nvPr>
        </p:nvSpPr>
        <p:spPr>
          <a:xfrm>
            <a:off x="172871" y="4907756"/>
            <a:ext cx="9144000" cy="1655762"/>
          </a:xfrm>
        </p:spPr>
        <p:txBody>
          <a:bodyPr>
            <a:normAutofit/>
          </a:bodyPr>
          <a:lstStyle/>
          <a:p>
            <a:pPr algn="l"/>
            <a:r>
              <a:rPr lang="en-US" sz="2000" dirty="0"/>
              <a:t>By </a:t>
            </a:r>
            <a:r>
              <a:rPr lang="en-US" sz="2000" dirty="0" err="1"/>
              <a:t>Garyn</a:t>
            </a:r>
            <a:r>
              <a:rPr lang="en-US" sz="2000" dirty="0"/>
              <a:t> Jones</a:t>
            </a:r>
          </a:p>
          <a:p>
            <a:pPr algn="l"/>
            <a:r>
              <a:rPr lang="en-US" sz="2000" dirty="0"/>
              <a:t>ST20267501</a:t>
            </a:r>
          </a:p>
        </p:txBody>
      </p:sp>
      <p:sp>
        <p:nvSpPr>
          <p:cNvPr id="4" name="TextBox 3">
            <a:extLst>
              <a:ext uri="{FF2B5EF4-FFF2-40B4-BE49-F238E27FC236}">
                <a16:creationId xmlns:a16="http://schemas.microsoft.com/office/drawing/2014/main" id="{42B7A37F-9E83-3292-C98D-26C34A246897}"/>
              </a:ext>
            </a:extLst>
          </p:cNvPr>
          <p:cNvSpPr txBox="1"/>
          <p:nvPr/>
        </p:nvSpPr>
        <p:spPr>
          <a:xfrm>
            <a:off x="4104024" y="3608694"/>
            <a:ext cx="3983952" cy="400110"/>
          </a:xfrm>
          <a:prstGeom prst="rect">
            <a:avLst/>
          </a:prstGeom>
          <a:noFill/>
        </p:spPr>
        <p:txBody>
          <a:bodyPr wrap="square" rtlCol="0">
            <a:spAutoFit/>
          </a:bodyPr>
          <a:lstStyle/>
          <a:p>
            <a:r>
              <a:rPr lang="en-US" sz="2000" u="sng" dirty="0"/>
              <a:t>A Forsaken Remake/Interpretation</a:t>
            </a:r>
          </a:p>
        </p:txBody>
      </p:sp>
    </p:spTree>
    <p:extLst>
      <p:ext uri="{BB962C8B-B14F-4D97-AF65-F5344CB8AC3E}">
        <p14:creationId xmlns:p14="http://schemas.microsoft.com/office/powerpoint/2010/main" val="1746252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324B-010E-61D2-D403-2C79376F21CD}"/>
              </a:ext>
            </a:extLst>
          </p:cNvPr>
          <p:cNvSpPr>
            <a:spLocks noGrp="1"/>
          </p:cNvSpPr>
          <p:nvPr>
            <p:ph type="title"/>
          </p:nvPr>
        </p:nvSpPr>
        <p:spPr>
          <a:xfrm>
            <a:off x="481013" y="3752849"/>
            <a:ext cx="3290887" cy="2452687"/>
          </a:xfrm>
        </p:spPr>
        <p:txBody>
          <a:bodyPr anchor="ctr">
            <a:normAutofit/>
          </a:bodyPr>
          <a:lstStyle/>
          <a:p>
            <a:r>
              <a:rPr lang="en-GB" sz="3600"/>
              <a:t>Inset &amp; Bevel</a:t>
            </a:r>
          </a:p>
        </p:txBody>
      </p:sp>
      <p:pic>
        <p:nvPicPr>
          <p:cNvPr id="5" name="Picture 4" descr="A screenshot of a computer generated image&#10;&#10;AI-generated content may be incorrect.">
            <a:extLst>
              <a:ext uri="{FF2B5EF4-FFF2-40B4-BE49-F238E27FC236}">
                <a16:creationId xmlns:a16="http://schemas.microsoft.com/office/drawing/2014/main" id="{209B9145-3FBC-D263-1D3A-73CBE96827D4}"/>
              </a:ext>
            </a:extLst>
          </p:cNvPr>
          <p:cNvPicPr>
            <a:picLocks noChangeAspect="1"/>
          </p:cNvPicPr>
          <p:nvPr/>
        </p:nvPicPr>
        <p:blipFill>
          <a:blip r:embed="rId2"/>
          <a:srcRect t="17582" b="26317"/>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D38B61FC-7C29-E780-2911-E8593C2A8B56}"/>
              </a:ext>
            </a:extLst>
          </p:cNvPr>
          <p:cNvSpPr>
            <a:spLocks noGrp="1"/>
          </p:cNvSpPr>
          <p:nvPr>
            <p:ph idx="1"/>
          </p:nvPr>
        </p:nvSpPr>
        <p:spPr>
          <a:xfrm>
            <a:off x="4223982" y="3752850"/>
            <a:ext cx="7485413" cy="2452687"/>
          </a:xfrm>
        </p:spPr>
        <p:txBody>
          <a:bodyPr anchor="ctr">
            <a:normAutofit/>
          </a:bodyPr>
          <a:lstStyle/>
          <a:p>
            <a:r>
              <a:rPr lang="en-GB" sz="1800"/>
              <a:t>Inset scales a polygons face inwards or outwards depending on the requirements.</a:t>
            </a:r>
          </a:p>
          <a:p>
            <a:r>
              <a:rPr lang="en-GB" sz="1800"/>
              <a:t>This is done while also having an angle therefore making the inset smaller or larger on the wall edges.</a:t>
            </a:r>
          </a:p>
          <a:p>
            <a:r>
              <a:rPr lang="en-GB" sz="1800"/>
              <a:t>Bevel combines Inset and Extrude in one operation. It lets you create a smaller polygon inside a selected face (inset) and then extend it outward or inward (extrude) simultaneously, adding depth and angled surfaces.</a:t>
            </a:r>
          </a:p>
          <a:p>
            <a:endParaRPr lang="en-GB" sz="1800"/>
          </a:p>
        </p:txBody>
      </p:sp>
    </p:spTree>
    <p:extLst>
      <p:ext uri="{BB962C8B-B14F-4D97-AF65-F5344CB8AC3E}">
        <p14:creationId xmlns:p14="http://schemas.microsoft.com/office/powerpoint/2010/main" val="4229628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2BDA-A41E-0380-0EBA-6823EFCCB96A}"/>
              </a:ext>
            </a:extLst>
          </p:cNvPr>
          <p:cNvSpPr>
            <a:spLocks noGrp="1"/>
          </p:cNvSpPr>
          <p:nvPr>
            <p:ph type="title"/>
          </p:nvPr>
        </p:nvSpPr>
        <p:spPr/>
        <p:txBody>
          <a:bodyPr/>
          <a:lstStyle/>
          <a:p>
            <a:r>
              <a:rPr lang="en-GB" dirty="0"/>
              <a:t>Bridge</a:t>
            </a:r>
          </a:p>
        </p:txBody>
      </p:sp>
      <p:sp>
        <p:nvSpPr>
          <p:cNvPr id="3" name="Content Placeholder 2">
            <a:extLst>
              <a:ext uri="{FF2B5EF4-FFF2-40B4-BE49-F238E27FC236}">
                <a16:creationId xmlns:a16="http://schemas.microsoft.com/office/drawing/2014/main" id="{BE5656EF-4E85-6E2B-FE57-4B6558EBE3CE}"/>
              </a:ext>
            </a:extLst>
          </p:cNvPr>
          <p:cNvSpPr>
            <a:spLocks noGrp="1"/>
          </p:cNvSpPr>
          <p:nvPr>
            <p:ph idx="1"/>
          </p:nvPr>
        </p:nvSpPr>
        <p:spPr>
          <a:xfrm>
            <a:off x="838200" y="1825625"/>
            <a:ext cx="5257800" cy="4351338"/>
          </a:xfrm>
        </p:spPr>
        <p:txBody>
          <a:bodyPr>
            <a:normAutofit/>
          </a:bodyPr>
          <a:lstStyle/>
          <a:p>
            <a:r>
              <a:rPr lang="en-GB" sz="2000" dirty="0"/>
              <a:t>Bridge connects two or more selected edges or faces or borders by creating new polygons to fill the space. </a:t>
            </a:r>
          </a:p>
          <a:p>
            <a:r>
              <a:rPr lang="en-GB" sz="2000" dirty="0"/>
              <a:t>This was used in multiple models, for various occasions.</a:t>
            </a:r>
          </a:p>
        </p:txBody>
      </p:sp>
    </p:spTree>
    <p:extLst>
      <p:ext uri="{BB962C8B-B14F-4D97-AF65-F5344CB8AC3E}">
        <p14:creationId xmlns:p14="http://schemas.microsoft.com/office/powerpoint/2010/main" val="201371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03DC-FA87-10E1-10C7-B9873E5AFD1D}"/>
              </a:ext>
            </a:extLst>
          </p:cNvPr>
          <p:cNvSpPr>
            <a:spLocks noGrp="1"/>
          </p:cNvSpPr>
          <p:nvPr>
            <p:ph type="title"/>
          </p:nvPr>
        </p:nvSpPr>
        <p:spPr/>
        <p:txBody>
          <a:bodyPr/>
          <a:lstStyle/>
          <a:p>
            <a:r>
              <a:rPr lang="en-GB" dirty="0" err="1"/>
              <a:t>Symetry</a:t>
            </a:r>
            <a:r>
              <a:rPr lang="en-GB" dirty="0"/>
              <a:t> &amp; Normal</a:t>
            </a:r>
          </a:p>
        </p:txBody>
      </p:sp>
      <p:sp>
        <p:nvSpPr>
          <p:cNvPr id="3" name="Content Placeholder 2">
            <a:extLst>
              <a:ext uri="{FF2B5EF4-FFF2-40B4-BE49-F238E27FC236}">
                <a16:creationId xmlns:a16="http://schemas.microsoft.com/office/drawing/2014/main" id="{C322BEC2-FEEF-022F-68F9-7F3A1A5A543C}"/>
              </a:ext>
            </a:extLst>
          </p:cNvPr>
          <p:cNvSpPr>
            <a:spLocks noGrp="1"/>
          </p:cNvSpPr>
          <p:nvPr>
            <p:ph idx="1"/>
          </p:nvPr>
        </p:nvSpPr>
        <p:spPr>
          <a:xfrm>
            <a:off x="838199" y="1825625"/>
            <a:ext cx="5159003" cy="4351338"/>
          </a:xfrm>
        </p:spPr>
        <p:txBody>
          <a:bodyPr>
            <a:normAutofit/>
          </a:bodyPr>
          <a:lstStyle/>
          <a:p>
            <a:r>
              <a:rPr lang="en-GB" sz="2000" dirty="0"/>
              <a:t>Symmetry is a </a:t>
            </a:r>
            <a:r>
              <a:rPr lang="en-GB" sz="2000" dirty="0" err="1"/>
              <a:t>modeling</a:t>
            </a:r>
            <a:r>
              <a:rPr lang="en-GB" sz="2000" dirty="0"/>
              <a:t> tool that mirrors one side of a mesh across a chosen axis, creating a perfectly symmetrical duplicate on the other side.</a:t>
            </a:r>
          </a:p>
          <a:p>
            <a:r>
              <a:rPr lang="en-GB" sz="2000" dirty="0"/>
              <a:t>This was used on the bike when fixing polygons on one side of the bike to get correct shading and lighting to mirror onto the other side without wasting time.</a:t>
            </a:r>
          </a:p>
          <a:p>
            <a:r>
              <a:rPr lang="en-GB" sz="2000" dirty="0"/>
              <a:t>Normal is used to change the side of the face that the lighting will bounce off of a model.</a:t>
            </a:r>
          </a:p>
          <a:p>
            <a:r>
              <a:rPr lang="en-GB" sz="2000" dirty="0"/>
              <a:t>This is usually used to ensure correct lighting and shading is applied throughout the entire model.</a:t>
            </a:r>
          </a:p>
          <a:p>
            <a:endParaRPr lang="en-GB" sz="2000" dirty="0"/>
          </a:p>
        </p:txBody>
      </p:sp>
    </p:spTree>
    <p:extLst>
      <p:ext uri="{BB962C8B-B14F-4D97-AF65-F5344CB8AC3E}">
        <p14:creationId xmlns:p14="http://schemas.microsoft.com/office/powerpoint/2010/main" val="2302793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6F73-FB36-0546-9C3D-952E2B1416B4}"/>
              </a:ext>
            </a:extLst>
          </p:cNvPr>
          <p:cNvSpPr>
            <a:spLocks noGrp="1"/>
          </p:cNvSpPr>
          <p:nvPr>
            <p:ph type="title"/>
          </p:nvPr>
        </p:nvSpPr>
        <p:spPr/>
        <p:txBody>
          <a:bodyPr/>
          <a:lstStyle/>
          <a:p>
            <a:r>
              <a:rPr lang="en-GB" dirty="0"/>
              <a:t>Edit Poly</a:t>
            </a:r>
          </a:p>
        </p:txBody>
      </p:sp>
      <p:sp>
        <p:nvSpPr>
          <p:cNvPr id="3" name="Content Placeholder 2">
            <a:extLst>
              <a:ext uri="{FF2B5EF4-FFF2-40B4-BE49-F238E27FC236}">
                <a16:creationId xmlns:a16="http://schemas.microsoft.com/office/drawing/2014/main" id="{D79772A2-F06B-257A-A18C-522AD69E5364}"/>
              </a:ext>
            </a:extLst>
          </p:cNvPr>
          <p:cNvSpPr>
            <a:spLocks noGrp="1"/>
          </p:cNvSpPr>
          <p:nvPr>
            <p:ph idx="1"/>
          </p:nvPr>
        </p:nvSpPr>
        <p:spPr>
          <a:xfrm>
            <a:off x="838200" y="1825625"/>
            <a:ext cx="3162300" cy="4351338"/>
          </a:xfrm>
        </p:spPr>
        <p:txBody>
          <a:bodyPr>
            <a:normAutofit/>
          </a:bodyPr>
          <a:lstStyle/>
          <a:p>
            <a:r>
              <a:rPr lang="en-GB" sz="2000" dirty="0"/>
              <a:t>Edit poly is a modifier that allows direct edits to be made the mesh at sub object level- vertices, edges, borders, polygons.</a:t>
            </a:r>
          </a:p>
          <a:p>
            <a:r>
              <a:rPr lang="en-GB" sz="2000" dirty="0"/>
              <a:t>This is used in all of the models.</a:t>
            </a:r>
          </a:p>
        </p:txBody>
      </p:sp>
      <p:pic>
        <p:nvPicPr>
          <p:cNvPr id="5" name="Picture 4" descr="A screenshot of a computer&#10;&#10;AI-generated content may be incorrect.">
            <a:extLst>
              <a:ext uri="{FF2B5EF4-FFF2-40B4-BE49-F238E27FC236}">
                <a16:creationId xmlns:a16="http://schemas.microsoft.com/office/drawing/2014/main" id="{9AAFD0BD-C33E-EDC4-87EA-F1832CB39C76}"/>
              </a:ext>
            </a:extLst>
          </p:cNvPr>
          <p:cNvPicPr>
            <a:picLocks noChangeAspect="1"/>
          </p:cNvPicPr>
          <p:nvPr/>
        </p:nvPicPr>
        <p:blipFill>
          <a:blip r:embed="rId2"/>
          <a:stretch>
            <a:fillRect/>
          </a:stretch>
        </p:blipFill>
        <p:spPr>
          <a:xfrm>
            <a:off x="4300287" y="1509444"/>
            <a:ext cx="3591426" cy="3839111"/>
          </a:xfrm>
          <a:prstGeom prst="rect">
            <a:avLst/>
          </a:prstGeom>
        </p:spPr>
      </p:pic>
    </p:spTree>
    <p:extLst>
      <p:ext uri="{BB962C8B-B14F-4D97-AF65-F5344CB8AC3E}">
        <p14:creationId xmlns:p14="http://schemas.microsoft.com/office/powerpoint/2010/main" val="2379621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47A59-460D-9327-C241-8DEB80BF1ABE}"/>
              </a:ext>
            </a:extLst>
          </p:cNvPr>
          <p:cNvSpPr>
            <a:spLocks noGrp="1"/>
          </p:cNvSpPr>
          <p:nvPr>
            <p:ph type="title"/>
          </p:nvPr>
        </p:nvSpPr>
        <p:spPr>
          <a:xfrm>
            <a:off x="838200" y="525195"/>
            <a:ext cx="3986156" cy="2806506"/>
          </a:xfrm>
        </p:spPr>
        <p:txBody>
          <a:bodyPr anchor="b">
            <a:normAutofit/>
          </a:bodyPr>
          <a:lstStyle/>
          <a:p>
            <a:r>
              <a:rPr lang="en-GB" sz="4000"/>
              <a:t>UVW UnWrap</a:t>
            </a:r>
          </a:p>
        </p:txBody>
      </p:sp>
      <p:sp>
        <p:nvSpPr>
          <p:cNvPr id="3" name="Content Placeholder 2">
            <a:extLst>
              <a:ext uri="{FF2B5EF4-FFF2-40B4-BE49-F238E27FC236}">
                <a16:creationId xmlns:a16="http://schemas.microsoft.com/office/drawing/2014/main" id="{EC62E412-16F7-215A-A362-84E55066C2DC}"/>
              </a:ext>
            </a:extLst>
          </p:cNvPr>
          <p:cNvSpPr>
            <a:spLocks noGrp="1"/>
          </p:cNvSpPr>
          <p:nvPr>
            <p:ph idx="1"/>
          </p:nvPr>
        </p:nvSpPr>
        <p:spPr>
          <a:xfrm>
            <a:off x="838200" y="3526300"/>
            <a:ext cx="3986156" cy="2588458"/>
          </a:xfrm>
        </p:spPr>
        <p:txBody>
          <a:bodyPr>
            <a:normAutofit/>
          </a:bodyPr>
          <a:lstStyle/>
          <a:p>
            <a:r>
              <a:rPr lang="en-GB" sz="2000" dirty="0"/>
              <a:t>UVW Unwrap is a modifier used to control how 2D textures are applied to a 3D model. It allows a texture to be mapped out on a 2D plain in a UV space. </a:t>
            </a:r>
          </a:p>
        </p:txBody>
      </p:sp>
      <p:pic>
        <p:nvPicPr>
          <p:cNvPr id="5" name="Picture 4" descr="A screenshot of a computer&#10;&#10;AI-generated content may be incorrect.">
            <a:extLst>
              <a:ext uri="{FF2B5EF4-FFF2-40B4-BE49-F238E27FC236}">
                <a16:creationId xmlns:a16="http://schemas.microsoft.com/office/drawing/2014/main" id="{46FA2446-9758-B023-9AB3-106553D645A4}"/>
              </a:ext>
            </a:extLst>
          </p:cNvPr>
          <p:cNvPicPr>
            <a:picLocks noChangeAspect="1"/>
          </p:cNvPicPr>
          <p:nvPr/>
        </p:nvPicPr>
        <p:blipFill>
          <a:blip r:embed="rId2"/>
          <a:srcRect t="5737" b="3727"/>
          <a:stretch>
            <a:fillRect/>
          </a:stretch>
        </p:blipFill>
        <p:spPr>
          <a:xfrm>
            <a:off x="5186557" y="162853"/>
            <a:ext cx="6830817" cy="6137951"/>
          </a:xfrm>
          <a:prstGeom prst="rect">
            <a:avLst/>
          </a:prstGeom>
        </p:spPr>
      </p:pic>
    </p:spTree>
    <p:extLst>
      <p:ext uri="{BB962C8B-B14F-4D97-AF65-F5344CB8AC3E}">
        <p14:creationId xmlns:p14="http://schemas.microsoft.com/office/powerpoint/2010/main" val="2629625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78BB2-33E6-7F59-5ABB-01A32F17E4B9}"/>
              </a:ext>
            </a:extLst>
          </p:cNvPr>
          <p:cNvSpPr>
            <a:spLocks noGrp="1"/>
          </p:cNvSpPr>
          <p:nvPr>
            <p:ph type="title"/>
          </p:nvPr>
        </p:nvSpPr>
        <p:spPr>
          <a:xfrm>
            <a:off x="835155" y="525195"/>
            <a:ext cx="3986155" cy="2806506"/>
          </a:xfrm>
        </p:spPr>
        <p:txBody>
          <a:bodyPr anchor="b">
            <a:normAutofit/>
          </a:bodyPr>
          <a:lstStyle/>
          <a:p>
            <a:r>
              <a:rPr lang="en-GB" sz="4000"/>
              <a:t>Animation</a:t>
            </a:r>
          </a:p>
        </p:txBody>
      </p:sp>
      <p:pic>
        <p:nvPicPr>
          <p:cNvPr id="5" name="Picture 4" descr="A screenshot of a computer generated tank&#10;&#10;AI-generated content may be incorrect.">
            <a:extLst>
              <a:ext uri="{FF2B5EF4-FFF2-40B4-BE49-F238E27FC236}">
                <a16:creationId xmlns:a16="http://schemas.microsoft.com/office/drawing/2014/main" id="{D0134E86-FF2C-1B89-60FB-BA1EEDA21802}"/>
              </a:ext>
            </a:extLst>
          </p:cNvPr>
          <p:cNvPicPr>
            <a:picLocks noChangeAspect="1"/>
          </p:cNvPicPr>
          <p:nvPr/>
        </p:nvPicPr>
        <p:blipFill>
          <a:blip r:embed="rId2"/>
          <a:srcRect t="25078" r="1" b="9882"/>
          <a:stretch>
            <a:fillRect/>
          </a:stretch>
        </p:blipFill>
        <p:spPr>
          <a:xfrm>
            <a:off x="5186554" y="163646"/>
            <a:ext cx="6806703" cy="2623097"/>
          </a:xfrm>
          <a:prstGeom prst="rect">
            <a:avLst/>
          </a:prstGeom>
        </p:spPr>
      </p:pic>
      <p:sp>
        <p:nvSpPr>
          <p:cNvPr id="3" name="Content Placeholder 2">
            <a:extLst>
              <a:ext uri="{FF2B5EF4-FFF2-40B4-BE49-F238E27FC236}">
                <a16:creationId xmlns:a16="http://schemas.microsoft.com/office/drawing/2014/main" id="{93567F60-1F0A-C356-ED5B-0916DE377C19}"/>
              </a:ext>
            </a:extLst>
          </p:cNvPr>
          <p:cNvSpPr>
            <a:spLocks noGrp="1"/>
          </p:cNvSpPr>
          <p:nvPr>
            <p:ph idx="1"/>
          </p:nvPr>
        </p:nvSpPr>
        <p:spPr>
          <a:xfrm>
            <a:off x="835155" y="3526300"/>
            <a:ext cx="3986155" cy="2588458"/>
          </a:xfrm>
        </p:spPr>
        <p:txBody>
          <a:bodyPr>
            <a:normAutofit/>
          </a:bodyPr>
          <a:lstStyle/>
          <a:p>
            <a:r>
              <a:rPr lang="en-GB" sz="1400"/>
              <a:t>Animation is used to create “life” in certain models. The tank is given “life” by having multiple animations that allow for the head to swivel and the cannon to lift and lower.</a:t>
            </a:r>
          </a:p>
          <a:p>
            <a:r>
              <a:rPr lang="en-GB" sz="1400"/>
              <a:t>The animation was done using the key button setting key points of the tank in a different position across the timeline. The timeline then creates the frames in between each key pose. Thus, creating a flowing animation form frame 1 – 70 or wherever the frame ends.</a:t>
            </a:r>
          </a:p>
        </p:txBody>
      </p:sp>
      <p:pic>
        <p:nvPicPr>
          <p:cNvPr id="7" name="Picture 6" descr="A screenshot of a video game&#10;&#10;AI-generated content may be incorrect.">
            <a:extLst>
              <a:ext uri="{FF2B5EF4-FFF2-40B4-BE49-F238E27FC236}">
                <a16:creationId xmlns:a16="http://schemas.microsoft.com/office/drawing/2014/main" id="{57DFE8D1-5C86-AF3D-2B20-CA86EF0E107F}"/>
              </a:ext>
            </a:extLst>
          </p:cNvPr>
          <p:cNvPicPr>
            <a:picLocks noChangeAspect="1"/>
          </p:cNvPicPr>
          <p:nvPr/>
        </p:nvPicPr>
        <p:blipFill>
          <a:blip r:embed="rId3"/>
          <a:srcRect t="16650" r="1" b="4227"/>
          <a:stretch>
            <a:fillRect/>
          </a:stretch>
        </p:blipFill>
        <p:spPr>
          <a:xfrm>
            <a:off x="5186554" y="2956875"/>
            <a:ext cx="6806703" cy="3352653"/>
          </a:xfrm>
          <a:prstGeom prst="rect">
            <a:avLst/>
          </a:prstGeom>
        </p:spPr>
      </p:pic>
    </p:spTree>
    <p:extLst>
      <p:ext uri="{BB962C8B-B14F-4D97-AF65-F5344CB8AC3E}">
        <p14:creationId xmlns:p14="http://schemas.microsoft.com/office/powerpoint/2010/main" val="2223506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48B7-5C38-723F-15BD-D31251896A16}"/>
              </a:ext>
            </a:extLst>
          </p:cNvPr>
          <p:cNvSpPr>
            <a:spLocks noGrp="1"/>
          </p:cNvSpPr>
          <p:nvPr>
            <p:ph type="title"/>
          </p:nvPr>
        </p:nvSpPr>
        <p:spPr>
          <a:xfrm>
            <a:off x="876694" y="741391"/>
            <a:ext cx="4503518" cy="1616203"/>
          </a:xfrm>
        </p:spPr>
        <p:txBody>
          <a:bodyPr anchor="b">
            <a:normAutofit/>
          </a:bodyPr>
          <a:lstStyle/>
          <a:p>
            <a:r>
              <a:rPr lang="en-GB" sz="3200"/>
              <a:t>Gimp</a:t>
            </a:r>
          </a:p>
        </p:txBody>
      </p:sp>
      <p:sp>
        <p:nvSpPr>
          <p:cNvPr id="3" name="Content Placeholder 2">
            <a:extLst>
              <a:ext uri="{FF2B5EF4-FFF2-40B4-BE49-F238E27FC236}">
                <a16:creationId xmlns:a16="http://schemas.microsoft.com/office/drawing/2014/main" id="{886A6554-F6F9-A90E-9B48-E734EDC57C02}"/>
              </a:ext>
            </a:extLst>
          </p:cNvPr>
          <p:cNvSpPr>
            <a:spLocks noGrp="1"/>
          </p:cNvSpPr>
          <p:nvPr>
            <p:ph idx="1"/>
          </p:nvPr>
        </p:nvSpPr>
        <p:spPr>
          <a:xfrm>
            <a:off x="876692" y="2533476"/>
            <a:ext cx="4379632" cy="3447832"/>
          </a:xfrm>
        </p:spPr>
        <p:txBody>
          <a:bodyPr anchor="t">
            <a:normAutofit/>
          </a:bodyPr>
          <a:lstStyle/>
          <a:p>
            <a:r>
              <a:rPr lang="en-GB" sz="2000" dirty="0"/>
              <a:t>Gimp is a type pf photoshop software that allowed the creation of 1024 by 1024 textures to be made. These textures are small in size and also small to make high quality textures on. </a:t>
            </a:r>
          </a:p>
          <a:p>
            <a:r>
              <a:rPr lang="en-GB" sz="2000" dirty="0"/>
              <a:t>Normal</a:t>
            </a:r>
          </a:p>
          <a:p>
            <a:r>
              <a:rPr lang="en-GB" sz="2000" dirty="0"/>
              <a:t>Displacement</a:t>
            </a:r>
          </a:p>
          <a:p>
            <a:r>
              <a:rPr lang="en-GB" sz="2000" dirty="0"/>
              <a:t>Base Colour</a:t>
            </a:r>
          </a:p>
          <a:p>
            <a:r>
              <a:rPr lang="en-GB" sz="2000" dirty="0" err="1"/>
              <a:t>Emmision</a:t>
            </a:r>
            <a:endParaRPr lang="en-GB" sz="2000" dirty="0"/>
          </a:p>
        </p:txBody>
      </p:sp>
      <p:pic>
        <p:nvPicPr>
          <p:cNvPr id="7" name="Picture 6" descr="A close up of a square&#10;&#10;AI-generated content may be incorrect.">
            <a:extLst>
              <a:ext uri="{FF2B5EF4-FFF2-40B4-BE49-F238E27FC236}">
                <a16:creationId xmlns:a16="http://schemas.microsoft.com/office/drawing/2014/main" id="{A001705B-91B8-1137-7DF4-D55F7E5B44DE}"/>
              </a:ext>
            </a:extLst>
          </p:cNvPr>
          <p:cNvPicPr>
            <a:picLocks noChangeAspect="1"/>
          </p:cNvPicPr>
          <p:nvPr/>
        </p:nvPicPr>
        <p:blipFill>
          <a:blip r:embed="rId2"/>
          <a:srcRect l="809" r="2" b="2"/>
          <a:stretch>
            <a:fillRect/>
          </a:stretch>
        </p:blipFill>
        <p:spPr>
          <a:xfrm>
            <a:off x="6125494" y="904875"/>
            <a:ext cx="2470205" cy="2490349"/>
          </a:xfrm>
          <a:prstGeom prst="rect">
            <a:avLst/>
          </a:prstGeom>
        </p:spPr>
      </p:pic>
      <p:pic>
        <p:nvPicPr>
          <p:cNvPr id="13" name="Picture 12" descr="A black and white screen&#10;&#10;AI-generated content may be incorrect.">
            <a:extLst>
              <a:ext uri="{FF2B5EF4-FFF2-40B4-BE49-F238E27FC236}">
                <a16:creationId xmlns:a16="http://schemas.microsoft.com/office/drawing/2014/main" id="{DF16C67F-91F8-41FD-9E0C-367CB38A2758}"/>
              </a:ext>
            </a:extLst>
          </p:cNvPr>
          <p:cNvPicPr>
            <a:picLocks noChangeAspect="1"/>
          </p:cNvPicPr>
          <p:nvPr/>
        </p:nvPicPr>
        <p:blipFill>
          <a:blip r:embed="rId3"/>
          <a:srcRect l="533" r="2" b="2"/>
          <a:stretch>
            <a:fillRect/>
          </a:stretch>
        </p:blipFill>
        <p:spPr>
          <a:xfrm>
            <a:off x="8673328" y="904875"/>
            <a:ext cx="2477075" cy="2490349"/>
          </a:xfrm>
          <a:prstGeom prst="rect">
            <a:avLst/>
          </a:prstGeom>
        </p:spPr>
      </p:pic>
      <p:pic>
        <p:nvPicPr>
          <p:cNvPr id="5" name="Picture 4" descr="A close-up of a blue and purple background&#10;&#10;AI-generated content may be incorrect.">
            <a:extLst>
              <a:ext uri="{FF2B5EF4-FFF2-40B4-BE49-F238E27FC236}">
                <a16:creationId xmlns:a16="http://schemas.microsoft.com/office/drawing/2014/main" id="{C692F9BA-19E9-C62E-A7DC-D86B84EF19F9}"/>
              </a:ext>
            </a:extLst>
          </p:cNvPr>
          <p:cNvPicPr>
            <a:picLocks noChangeAspect="1"/>
          </p:cNvPicPr>
          <p:nvPr/>
        </p:nvPicPr>
        <p:blipFill>
          <a:blip r:embed="rId4"/>
          <a:srcRect r="1202" b="5"/>
          <a:stretch>
            <a:fillRect/>
          </a:stretch>
        </p:blipFill>
        <p:spPr>
          <a:xfrm>
            <a:off x="6118625" y="3470419"/>
            <a:ext cx="2477075" cy="2507079"/>
          </a:xfrm>
          <a:prstGeom prst="rect">
            <a:avLst/>
          </a:prstGeom>
        </p:spPr>
      </p:pic>
      <p:pic>
        <p:nvPicPr>
          <p:cNvPr id="9" name="Picture 8" descr="A grey background with black and white lines&#10;&#10;AI-generated content may be incorrect.">
            <a:extLst>
              <a:ext uri="{FF2B5EF4-FFF2-40B4-BE49-F238E27FC236}">
                <a16:creationId xmlns:a16="http://schemas.microsoft.com/office/drawing/2014/main" id="{5E560C5A-1244-59FA-F809-2AFB5C51F5C4}"/>
              </a:ext>
            </a:extLst>
          </p:cNvPr>
          <p:cNvPicPr>
            <a:picLocks noChangeAspect="1"/>
          </p:cNvPicPr>
          <p:nvPr/>
        </p:nvPicPr>
        <p:blipFill>
          <a:blip r:embed="rId5"/>
          <a:srcRect r="1202" b="5"/>
          <a:stretch>
            <a:fillRect/>
          </a:stretch>
        </p:blipFill>
        <p:spPr>
          <a:xfrm>
            <a:off x="8673329" y="3470419"/>
            <a:ext cx="2477075" cy="2507078"/>
          </a:xfrm>
          <a:prstGeom prst="rect">
            <a:avLst/>
          </a:prstGeom>
        </p:spPr>
      </p:pic>
      <p:grpSp>
        <p:nvGrpSpPr>
          <p:cNvPr id="23" name="Group 22">
            <a:extLst>
              <a:ext uri="{FF2B5EF4-FFF2-40B4-BE49-F238E27FC236}">
                <a16:creationId xmlns:a16="http://schemas.microsoft.com/office/drawing/2014/main" id="{F353E4C9-91CB-B3CB-4315-EE03EF8523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24" name="Rectangle 23">
              <a:extLst>
                <a:ext uri="{FF2B5EF4-FFF2-40B4-BE49-F238E27FC236}">
                  <a16:creationId xmlns:a16="http://schemas.microsoft.com/office/drawing/2014/main" id="{86994612-18AC-5B16-0902-B2D920E72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0330283-6A91-C4CD-BBC4-B4F88944D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34000">
                  <a:schemeClr val="accent5">
                    <a:alpha val="0"/>
                  </a:schemeClr>
                </a:gs>
                <a:gs pos="100000">
                  <a:schemeClr val="accent5">
                    <a:lumMod val="60000"/>
                    <a:lumOff val="40000"/>
                    <a:alpha val="73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205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5144-7EB0-D290-8E38-7A582CA8330C}"/>
              </a:ext>
            </a:extLst>
          </p:cNvPr>
          <p:cNvSpPr>
            <a:spLocks noGrp="1"/>
          </p:cNvSpPr>
          <p:nvPr>
            <p:ph type="title"/>
          </p:nvPr>
        </p:nvSpPr>
        <p:spPr/>
        <p:txBody>
          <a:bodyPr/>
          <a:lstStyle/>
          <a:p>
            <a:r>
              <a:rPr lang="en-GB" dirty="0"/>
              <a:t>Asset Import Unreal Engine 5</a:t>
            </a:r>
          </a:p>
        </p:txBody>
      </p:sp>
      <p:sp>
        <p:nvSpPr>
          <p:cNvPr id="3" name="Content Placeholder 2">
            <a:extLst>
              <a:ext uri="{FF2B5EF4-FFF2-40B4-BE49-F238E27FC236}">
                <a16:creationId xmlns:a16="http://schemas.microsoft.com/office/drawing/2014/main" id="{12597104-527A-85AC-89B6-DC06E934A6F0}"/>
              </a:ext>
            </a:extLst>
          </p:cNvPr>
          <p:cNvSpPr>
            <a:spLocks noGrp="1"/>
          </p:cNvSpPr>
          <p:nvPr>
            <p:ph idx="1"/>
          </p:nvPr>
        </p:nvSpPr>
        <p:spPr>
          <a:xfrm>
            <a:off x="838200" y="1825625"/>
            <a:ext cx="3493770" cy="4351338"/>
          </a:xfrm>
        </p:spPr>
        <p:txBody>
          <a:bodyPr>
            <a:normAutofit/>
          </a:bodyPr>
          <a:lstStyle/>
          <a:p>
            <a:r>
              <a:rPr lang="en-GB" sz="2000" dirty="0"/>
              <a:t>Asset import in Unreal Engine 5 is a process of bringing external content like 3D models, textures, animation and audio into a project.</a:t>
            </a:r>
          </a:p>
          <a:p>
            <a:r>
              <a:rPr lang="en-GB" sz="2000" dirty="0"/>
              <a:t>Fbx files were imported in from 3DsMax into  Unreal Engine 5 along with the animations.</a:t>
            </a:r>
          </a:p>
        </p:txBody>
      </p:sp>
    </p:spTree>
    <p:extLst>
      <p:ext uri="{BB962C8B-B14F-4D97-AF65-F5344CB8AC3E}">
        <p14:creationId xmlns:p14="http://schemas.microsoft.com/office/powerpoint/2010/main" val="150630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27A30-C061-4FE1-9FEB-8C3DD6DD580E}"/>
              </a:ext>
            </a:extLst>
          </p:cNvPr>
          <p:cNvSpPr>
            <a:spLocks noGrp="1"/>
          </p:cNvSpPr>
          <p:nvPr>
            <p:ph type="title"/>
          </p:nvPr>
        </p:nvSpPr>
        <p:spPr>
          <a:xfrm>
            <a:off x="838200" y="525195"/>
            <a:ext cx="3986156" cy="2806506"/>
          </a:xfrm>
        </p:spPr>
        <p:txBody>
          <a:bodyPr anchor="b">
            <a:normAutofit/>
          </a:bodyPr>
          <a:lstStyle/>
          <a:p>
            <a:r>
              <a:rPr lang="en-GB" sz="4000"/>
              <a:t>Texture Maps in Unreal Engine 5</a:t>
            </a:r>
          </a:p>
        </p:txBody>
      </p:sp>
      <p:sp>
        <p:nvSpPr>
          <p:cNvPr id="3" name="Content Placeholder 2">
            <a:extLst>
              <a:ext uri="{FF2B5EF4-FFF2-40B4-BE49-F238E27FC236}">
                <a16:creationId xmlns:a16="http://schemas.microsoft.com/office/drawing/2014/main" id="{18D24DA2-52FE-4AA3-B637-7A2119A6DB3E}"/>
              </a:ext>
            </a:extLst>
          </p:cNvPr>
          <p:cNvSpPr>
            <a:spLocks noGrp="1"/>
          </p:cNvSpPr>
          <p:nvPr>
            <p:ph idx="1"/>
          </p:nvPr>
        </p:nvSpPr>
        <p:spPr>
          <a:xfrm>
            <a:off x="838200" y="3526300"/>
            <a:ext cx="3986156" cy="2588458"/>
          </a:xfrm>
        </p:spPr>
        <p:txBody>
          <a:bodyPr>
            <a:normAutofit/>
          </a:bodyPr>
          <a:lstStyle/>
          <a:p>
            <a:r>
              <a:rPr lang="en-GB" sz="2000" dirty="0"/>
              <a:t>Texture maps are images applied to 3D models to define surface details, colour, and material properties.</a:t>
            </a:r>
          </a:p>
          <a:p>
            <a:r>
              <a:rPr lang="en-GB" sz="2000" dirty="0"/>
              <a:t>Texture maps were applied to the model in 3DsMax and then made into the material within Unreal Engine 5 using blueprints.</a:t>
            </a:r>
          </a:p>
        </p:txBody>
      </p:sp>
      <p:pic>
        <p:nvPicPr>
          <p:cNvPr id="7" name="Picture 6" descr="A screenshot of a computer&#10;&#10;AI-generated content may be incorrect.">
            <a:extLst>
              <a:ext uri="{FF2B5EF4-FFF2-40B4-BE49-F238E27FC236}">
                <a16:creationId xmlns:a16="http://schemas.microsoft.com/office/drawing/2014/main" id="{7EC3231D-F7D3-EBC6-DCA0-6435EF957150}"/>
              </a:ext>
            </a:extLst>
          </p:cNvPr>
          <p:cNvPicPr>
            <a:picLocks noChangeAspect="1"/>
          </p:cNvPicPr>
          <p:nvPr/>
        </p:nvPicPr>
        <p:blipFill>
          <a:blip r:embed="rId2"/>
          <a:srcRect l="11135" r="26821" b="-2"/>
          <a:stretch>
            <a:fillRect/>
          </a:stretch>
        </p:blipFill>
        <p:spPr>
          <a:xfrm>
            <a:off x="5186557" y="162853"/>
            <a:ext cx="6830817" cy="6137951"/>
          </a:xfrm>
          <a:prstGeom prst="rect">
            <a:avLst/>
          </a:prstGeom>
        </p:spPr>
      </p:pic>
    </p:spTree>
    <p:extLst>
      <p:ext uri="{BB962C8B-B14F-4D97-AF65-F5344CB8AC3E}">
        <p14:creationId xmlns:p14="http://schemas.microsoft.com/office/powerpoint/2010/main" val="360732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B7BBEC-91F0-6938-479D-EBE89FCA3AB8}"/>
              </a:ext>
            </a:extLst>
          </p:cNvPr>
          <p:cNvSpPr>
            <a:spLocks noGrp="1"/>
          </p:cNvSpPr>
          <p:nvPr>
            <p:ph type="title"/>
          </p:nvPr>
        </p:nvSpPr>
        <p:spPr>
          <a:xfrm>
            <a:off x="835155" y="525195"/>
            <a:ext cx="3986155" cy="2806506"/>
          </a:xfrm>
        </p:spPr>
        <p:txBody>
          <a:bodyPr anchor="b">
            <a:normAutofit/>
          </a:bodyPr>
          <a:lstStyle/>
          <a:p>
            <a:r>
              <a:rPr lang="en-GB" sz="4000"/>
              <a:t>Level Design in Unreal Engine 5</a:t>
            </a:r>
          </a:p>
        </p:txBody>
      </p:sp>
      <p:pic>
        <p:nvPicPr>
          <p:cNvPr id="4" name="Picture 3" descr="A building with a green roof&#10;&#10;AI-generated content may be incorrect.">
            <a:extLst>
              <a:ext uri="{FF2B5EF4-FFF2-40B4-BE49-F238E27FC236}">
                <a16:creationId xmlns:a16="http://schemas.microsoft.com/office/drawing/2014/main" id="{68A77101-3569-DD67-FA74-887CC27E8FDE}"/>
              </a:ext>
            </a:extLst>
          </p:cNvPr>
          <p:cNvPicPr>
            <a:picLocks noChangeAspect="1"/>
          </p:cNvPicPr>
          <p:nvPr/>
        </p:nvPicPr>
        <p:blipFill>
          <a:blip r:embed="rId2"/>
          <a:srcRect t="13230" r="1" b="13367"/>
          <a:stretch>
            <a:fillRect/>
          </a:stretch>
        </p:blipFill>
        <p:spPr>
          <a:xfrm>
            <a:off x="5186554" y="163646"/>
            <a:ext cx="6806703" cy="2623097"/>
          </a:xfrm>
          <a:prstGeom prst="rect">
            <a:avLst/>
          </a:prstGeom>
        </p:spPr>
      </p:pic>
      <p:sp>
        <p:nvSpPr>
          <p:cNvPr id="3" name="Content Placeholder 2">
            <a:extLst>
              <a:ext uri="{FF2B5EF4-FFF2-40B4-BE49-F238E27FC236}">
                <a16:creationId xmlns:a16="http://schemas.microsoft.com/office/drawing/2014/main" id="{8D918B96-4C0B-1A8D-9438-BEC9068562F4}"/>
              </a:ext>
            </a:extLst>
          </p:cNvPr>
          <p:cNvSpPr>
            <a:spLocks noGrp="1"/>
          </p:cNvSpPr>
          <p:nvPr>
            <p:ph idx="1"/>
          </p:nvPr>
        </p:nvSpPr>
        <p:spPr>
          <a:xfrm>
            <a:off x="835155" y="3526300"/>
            <a:ext cx="3986155" cy="2588458"/>
          </a:xfrm>
        </p:spPr>
        <p:txBody>
          <a:bodyPr>
            <a:normAutofit/>
          </a:bodyPr>
          <a:lstStyle/>
          <a:p>
            <a:r>
              <a:rPr lang="en-GB" sz="1700"/>
              <a:t>Level Design was done using the models that were imported from 3DsMax and then scaled up in Unreal Engine 5. </a:t>
            </a:r>
          </a:p>
          <a:p>
            <a:r>
              <a:rPr lang="en-GB" sz="1700"/>
              <a:t>The models were then placed in as grey box originally. Before being transformed into a lit and filled out environment that represents two levels from the Original Forsaken game.</a:t>
            </a:r>
          </a:p>
        </p:txBody>
      </p:sp>
      <p:pic>
        <p:nvPicPr>
          <p:cNvPr id="5" name="Picture 4" descr="A building with a ramp&#10;&#10;AI-generated content may be incorrect.">
            <a:extLst>
              <a:ext uri="{FF2B5EF4-FFF2-40B4-BE49-F238E27FC236}">
                <a16:creationId xmlns:a16="http://schemas.microsoft.com/office/drawing/2014/main" id="{8101942F-B1AA-2410-B921-0DF78D268A82}"/>
              </a:ext>
            </a:extLst>
          </p:cNvPr>
          <p:cNvPicPr>
            <a:picLocks noChangeAspect="1"/>
          </p:cNvPicPr>
          <p:nvPr/>
        </p:nvPicPr>
        <p:blipFill>
          <a:blip r:embed="rId3"/>
          <a:srcRect t="5897" r="1" b="12353"/>
          <a:stretch>
            <a:fillRect/>
          </a:stretch>
        </p:blipFill>
        <p:spPr>
          <a:xfrm>
            <a:off x="5186554" y="2956875"/>
            <a:ext cx="6806703" cy="3352653"/>
          </a:xfrm>
          <a:prstGeom prst="rect">
            <a:avLst/>
          </a:prstGeom>
        </p:spPr>
      </p:pic>
    </p:spTree>
    <p:extLst>
      <p:ext uri="{BB962C8B-B14F-4D97-AF65-F5344CB8AC3E}">
        <p14:creationId xmlns:p14="http://schemas.microsoft.com/office/powerpoint/2010/main" val="301053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22D8F-83BF-9B09-A27F-6517D7CDCE2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7F0C94A-E48B-D496-CAAD-94281F87F91A}"/>
              </a:ext>
            </a:extLst>
          </p:cNvPr>
          <p:cNvSpPr>
            <a:spLocks noGrp="1"/>
          </p:cNvSpPr>
          <p:nvPr>
            <p:ph idx="1"/>
          </p:nvPr>
        </p:nvSpPr>
        <p:spPr>
          <a:xfrm>
            <a:off x="838200" y="1825625"/>
            <a:ext cx="10515600" cy="3969385"/>
          </a:xfrm>
        </p:spPr>
        <p:txBody>
          <a:bodyPr>
            <a:normAutofit/>
          </a:bodyPr>
          <a:lstStyle/>
          <a:p>
            <a:pPr marL="0" indent="0">
              <a:buNone/>
            </a:pPr>
            <a:r>
              <a:rPr lang="en-US" sz="2000" dirty="0"/>
              <a:t>This project is aimed at re-envisioning levels from the 1988 Forsaken game using Unreal Engine 5. The focus was on 3D modeling, texturing, animation, level design and audio integration. Additionally, adding visual effects. </a:t>
            </a:r>
          </a:p>
          <a:p>
            <a:pPr marL="0" indent="0">
              <a:buNone/>
            </a:pPr>
            <a:endParaRPr lang="en-US" sz="2000" dirty="0"/>
          </a:p>
          <a:p>
            <a:pPr marL="0" indent="0">
              <a:buNone/>
            </a:pPr>
            <a:r>
              <a:rPr lang="en-US" sz="2000" dirty="0"/>
              <a:t>Goals: To create accurate lighting that creates a tense but realistic feeling of flying a bike through a cave system and military buildings while fighting enemies. Lighting also needs to represent the original game.</a:t>
            </a:r>
          </a:p>
          <a:p>
            <a:pPr marL="0" indent="0">
              <a:buNone/>
            </a:pPr>
            <a:r>
              <a:rPr lang="en-US" sz="2000" dirty="0"/>
              <a:t>Creating particle effects to represent the original game.</a:t>
            </a:r>
          </a:p>
          <a:p>
            <a:pPr marL="0" indent="0">
              <a:buNone/>
            </a:pPr>
            <a:r>
              <a:rPr lang="en-US" sz="2000" dirty="0"/>
              <a:t>Create detailed models, both high and low poly, for good details throughout gameplay.</a:t>
            </a:r>
          </a:p>
          <a:p>
            <a:pPr marL="0" indent="0">
              <a:buNone/>
            </a:pPr>
            <a:r>
              <a:rPr lang="en-US" sz="2000" dirty="0"/>
              <a:t>To document all the steps along the way of creation from 3DsMax to texturing, animation and implementation into Unreal Engine 5, where I will make visual effects.	</a:t>
            </a:r>
          </a:p>
          <a:p>
            <a:pPr marL="0" indent="0">
              <a:buNone/>
            </a:pPr>
            <a:endParaRPr lang="en-US" sz="2000" dirty="0"/>
          </a:p>
        </p:txBody>
      </p:sp>
    </p:spTree>
    <p:extLst>
      <p:ext uri="{BB962C8B-B14F-4D97-AF65-F5344CB8AC3E}">
        <p14:creationId xmlns:p14="http://schemas.microsoft.com/office/powerpoint/2010/main" val="1076933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0113-E07D-B77D-02FA-790DED9CC189}"/>
              </a:ext>
            </a:extLst>
          </p:cNvPr>
          <p:cNvSpPr>
            <a:spLocks noGrp="1"/>
          </p:cNvSpPr>
          <p:nvPr>
            <p:ph type="title"/>
          </p:nvPr>
        </p:nvSpPr>
        <p:spPr>
          <a:xfrm>
            <a:off x="8610600" y="741391"/>
            <a:ext cx="2833324" cy="1616203"/>
          </a:xfrm>
        </p:spPr>
        <p:txBody>
          <a:bodyPr anchor="b">
            <a:normAutofit/>
          </a:bodyPr>
          <a:lstStyle/>
          <a:p>
            <a:r>
              <a:rPr lang="en-GB" sz="3200"/>
              <a:t>Unreal Engine Lighting</a:t>
            </a:r>
          </a:p>
        </p:txBody>
      </p:sp>
      <p:pic>
        <p:nvPicPr>
          <p:cNvPr id="4" name="Picture 3" descr="A green tank on a counter&#10;&#10;AI-generated content may be incorrect.">
            <a:extLst>
              <a:ext uri="{FF2B5EF4-FFF2-40B4-BE49-F238E27FC236}">
                <a16:creationId xmlns:a16="http://schemas.microsoft.com/office/drawing/2014/main" id="{DBF0002D-58D7-281B-A5F5-05500BC9B9C9}"/>
              </a:ext>
            </a:extLst>
          </p:cNvPr>
          <p:cNvPicPr>
            <a:picLocks noChangeAspect="1"/>
          </p:cNvPicPr>
          <p:nvPr/>
        </p:nvPicPr>
        <p:blipFill>
          <a:blip r:embed="rId2"/>
          <a:srcRect l="49759"/>
          <a:stretch>
            <a:fillRect/>
          </a:stretch>
        </p:blipFill>
        <p:spPr>
          <a:xfrm>
            <a:off x="123715" y="-2"/>
            <a:ext cx="3936836" cy="3447832"/>
          </a:xfrm>
          <a:prstGeom prst="rect">
            <a:avLst/>
          </a:prstGeom>
        </p:spPr>
      </p:pic>
      <p:pic>
        <p:nvPicPr>
          <p:cNvPr id="6" name="Picture 5" descr="A red object in a room&#10;&#10;AI-generated content may be incorrect.">
            <a:extLst>
              <a:ext uri="{FF2B5EF4-FFF2-40B4-BE49-F238E27FC236}">
                <a16:creationId xmlns:a16="http://schemas.microsoft.com/office/drawing/2014/main" id="{D4452B93-DF82-C4FC-B864-5C1CE7FA61AF}"/>
              </a:ext>
            </a:extLst>
          </p:cNvPr>
          <p:cNvPicPr>
            <a:picLocks noChangeAspect="1"/>
          </p:cNvPicPr>
          <p:nvPr/>
        </p:nvPicPr>
        <p:blipFill>
          <a:blip r:embed="rId3"/>
          <a:srcRect l="18442" r="26898"/>
          <a:stretch>
            <a:fillRect/>
          </a:stretch>
        </p:blipFill>
        <p:spPr>
          <a:xfrm>
            <a:off x="4060555" y="-1667"/>
            <a:ext cx="3907739" cy="3449499"/>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CD5C414C-1DBE-4009-8C7B-C5A2FDA2E9EA}"/>
              </a:ext>
            </a:extLst>
          </p:cNvPr>
          <p:cNvPicPr>
            <a:picLocks noChangeAspect="1"/>
          </p:cNvPicPr>
          <p:nvPr/>
        </p:nvPicPr>
        <p:blipFill>
          <a:blip r:embed="rId4"/>
          <a:srcRect l="45742" r="-1" b="-1"/>
          <a:stretch>
            <a:fillRect/>
          </a:stretch>
        </p:blipFill>
        <p:spPr>
          <a:xfrm>
            <a:off x="123715" y="3447830"/>
            <a:ext cx="3936836" cy="3410169"/>
          </a:xfrm>
          <a:prstGeom prst="rect">
            <a:avLst/>
          </a:prstGeom>
        </p:spPr>
      </p:pic>
      <p:grpSp>
        <p:nvGrpSpPr>
          <p:cNvPr id="36" name="Group 35">
            <a:extLst>
              <a:ext uri="{FF2B5EF4-FFF2-40B4-BE49-F238E27FC236}">
                <a16:creationId xmlns:a16="http://schemas.microsoft.com/office/drawing/2014/main" id="{9857857D-685B-3DC5-36FB-E2B01F0E05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37" name="Rectangle 36">
              <a:extLst>
                <a:ext uri="{FF2B5EF4-FFF2-40B4-BE49-F238E27FC236}">
                  <a16:creationId xmlns:a16="http://schemas.microsoft.com/office/drawing/2014/main" id="{BAC96715-C407-98B7-1C66-31EBEA7F0D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099B4B0-7F0D-7955-E435-04424D52B7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34000">
                  <a:schemeClr val="accent5">
                    <a:alpha val="0"/>
                  </a:schemeClr>
                </a:gs>
                <a:gs pos="100000">
                  <a:schemeClr val="accent5">
                    <a:lumMod val="60000"/>
                    <a:lumOff val="40000"/>
                    <a:alpha val="73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video game of a tank&#10;&#10;AI-generated content may be incorrect.">
            <a:extLst>
              <a:ext uri="{FF2B5EF4-FFF2-40B4-BE49-F238E27FC236}">
                <a16:creationId xmlns:a16="http://schemas.microsoft.com/office/drawing/2014/main" id="{03FB0200-CB9A-0682-DC22-9B9C3B096704}"/>
              </a:ext>
            </a:extLst>
          </p:cNvPr>
          <p:cNvPicPr>
            <a:picLocks noChangeAspect="1"/>
          </p:cNvPicPr>
          <p:nvPr/>
        </p:nvPicPr>
        <p:blipFill>
          <a:blip r:embed="rId5"/>
          <a:srcRect l="12637" r="22904" b="-2"/>
          <a:stretch>
            <a:fillRect/>
          </a:stretch>
        </p:blipFill>
        <p:spPr>
          <a:xfrm>
            <a:off x="4060555" y="3447832"/>
            <a:ext cx="3907739" cy="3410169"/>
          </a:xfrm>
          <a:prstGeom prst="rect">
            <a:avLst/>
          </a:prstGeom>
        </p:spPr>
      </p:pic>
      <p:sp>
        <p:nvSpPr>
          <p:cNvPr id="3" name="Content Placeholder 2">
            <a:extLst>
              <a:ext uri="{FF2B5EF4-FFF2-40B4-BE49-F238E27FC236}">
                <a16:creationId xmlns:a16="http://schemas.microsoft.com/office/drawing/2014/main" id="{7AD3948A-7DA9-B8BC-5B4E-B0286E1AFCDE}"/>
              </a:ext>
            </a:extLst>
          </p:cNvPr>
          <p:cNvSpPr>
            <a:spLocks noGrp="1"/>
          </p:cNvSpPr>
          <p:nvPr>
            <p:ph idx="1"/>
          </p:nvPr>
        </p:nvSpPr>
        <p:spPr>
          <a:xfrm>
            <a:off x="8610600" y="2533476"/>
            <a:ext cx="2833324" cy="3447832"/>
          </a:xfrm>
        </p:spPr>
        <p:txBody>
          <a:bodyPr anchor="t">
            <a:normAutofit/>
          </a:bodyPr>
          <a:lstStyle/>
          <a:p>
            <a:r>
              <a:rPr lang="en-GB" sz="2000"/>
              <a:t>Lighting was created from the light model that was created in 3DsMax and was created to have a directional light source that spans out of a different radius depending on the light level set for the model.</a:t>
            </a:r>
            <a:endParaRPr lang="en-GB" sz="2000" dirty="0"/>
          </a:p>
        </p:txBody>
      </p:sp>
    </p:spTree>
    <p:extLst>
      <p:ext uri="{BB962C8B-B14F-4D97-AF65-F5344CB8AC3E}">
        <p14:creationId xmlns:p14="http://schemas.microsoft.com/office/powerpoint/2010/main" val="415686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bomb in a tunnel&#10;&#10;AI-generated content may be incorrect.">
            <a:extLst>
              <a:ext uri="{FF2B5EF4-FFF2-40B4-BE49-F238E27FC236}">
                <a16:creationId xmlns:a16="http://schemas.microsoft.com/office/drawing/2014/main" id="{A3B381DD-D0F0-7B7B-A248-6D25EB703112}"/>
              </a:ext>
            </a:extLst>
          </p:cNvPr>
          <p:cNvPicPr>
            <a:picLocks noChangeAspect="1"/>
          </p:cNvPicPr>
          <p:nvPr/>
        </p:nvPicPr>
        <p:blipFill>
          <a:blip r:embed="rId2"/>
          <a:stretch>
            <a:fillRect/>
          </a:stretch>
        </p:blipFill>
        <p:spPr>
          <a:xfrm>
            <a:off x="3040607" y="2106878"/>
            <a:ext cx="3033303" cy="1664873"/>
          </a:xfrm>
          <a:prstGeom prst="rect">
            <a:avLst/>
          </a:prstGeom>
        </p:spPr>
      </p:pic>
      <p:pic>
        <p:nvPicPr>
          <p:cNvPr id="7" name="Picture 6" descr="A video game of a tunnel with red liquid&#10;&#10;AI-generated content may be incorrect.">
            <a:extLst>
              <a:ext uri="{FF2B5EF4-FFF2-40B4-BE49-F238E27FC236}">
                <a16:creationId xmlns:a16="http://schemas.microsoft.com/office/drawing/2014/main" id="{3FF95007-4B32-BF3F-B819-FC18B2A7D980}"/>
              </a:ext>
            </a:extLst>
          </p:cNvPr>
          <p:cNvPicPr>
            <a:picLocks noChangeAspect="1"/>
          </p:cNvPicPr>
          <p:nvPr/>
        </p:nvPicPr>
        <p:blipFill>
          <a:blip r:embed="rId3"/>
          <a:stretch>
            <a:fillRect/>
          </a:stretch>
        </p:blipFill>
        <p:spPr>
          <a:xfrm>
            <a:off x="-116147" y="5020046"/>
            <a:ext cx="2739379" cy="1927913"/>
          </a:xfrm>
          <a:prstGeom prst="rect">
            <a:avLst/>
          </a:prstGeom>
        </p:spPr>
      </p:pic>
      <p:pic>
        <p:nvPicPr>
          <p:cNvPr id="9" name="Picture 8" descr="A room with a red carpet and black objects on the floor&#10;&#10;AI-generated content may be incorrect.">
            <a:extLst>
              <a:ext uri="{FF2B5EF4-FFF2-40B4-BE49-F238E27FC236}">
                <a16:creationId xmlns:a16="http://schemas.microsoft.com/office/drawing/2014/main" id="{923D769C-6549-B19A-1F87-012730D15654}"/>
              </a:ext>
            </a:extLst>
          </p:cNvPr>
          <p:cNvPicPr>
            <a:picLocks noChangeAspect="1"/>
          </p:cNvPicPr>
          <p:nvPr/>
        </p:nvPicPr>
        <p:blipFill>
          <a:blip r:embed="rId4"/>
          <a:stretch>
            <a:fillRect/>
          </a:stretch>
        </p:blipFill>
        <p:spPr>
          <a:xfrm>
            <a:off x="5795548" y="3115488"/>
            <a:ext cx="4447725" cy="2483845"/>
          </a:xfrm>
          <a:prstGeom prst="rect">
            <a:avLst/>
          </a:prstGeom>
        </p:spPr>
      </p:pic>
      <p:pic>
        <p:nvPicPr>
          <p:cNvPr id="11" name="Picture 10" descr="A green tank on a counter&#10;&#10;AI-generated content may be incorrect.">
            <a:extLst>
              <a:ext uri="{FF2B5EF4-FFF2-40B4-BE49-F238E27FC236}">
                <a16:creationId xmlns:a16="http://schemas.microsoft.com/office/drawing/2014/main" id="{1EA1ABFC-90CC-4733-F2A7-E4AB3B841909}"/>
              </a:ext>
            </a:extLst>
          </p:cNvPr>
          <p:cNvPicPr>
            <a:picLocks noChangeAspect="1"/>
          </p:cNvPicPr>
          <p:nvPr/>
        </p:nvPicPr>
        <p:blipFill>
          <a:blip r:embed="rId5"/>
          <a:stretch>
            <a:fillRect/>
          </a:stretch>
        </p:blipFill>
        <p:spPr>
          <a:xfrm>
            <a:off x="6459852" y="1581467"/>
            <a:ext cx="3702421" cy="1629535"/>
          </a:xfrm>
          <a:prstGeom prst="rect">
            <a:avLst/>
          </a:prstGeom>
        </p:spPr>
      </p:pic>
      <p:pic>
        <p:nvPicPr>
          <p:cNvPr id="13" name="Picture 12" descr="A screenshot of a video game&#10;&#10;AI-generated content may be incorrect.">
            <a:extLst>
              <a:ext uri="{FF2B5EF4-FFF2-40B4-BE49-F238E27FC236}">
                <a16:creationId xmlns:a16="http://schemas.microsoft.com/office/drawing/2014/main" id="{3B32D836-D7DF-856E-8CD5-DEC2E0F302EB}"/>
              </a:ext>
            </a:extLst>
          </p:cNvPr>
          <p:cNvPicPr>
            <a:picLocks noChangeAspect="1"/>
          </p:cNvPicPr>
          <p:nvPr/>
        </p:nvPicPr>
        <p:blipFill>
          <a:blip r:embed="rId6"/>
          <a:stretch>
            <a:fillRect/>
          </a:stretch>
        </p:blipFill>
        <p:spPr>
          <a:xfrm>
            <a:off x="2468794" y="3622093"/>
            <a:ext cx="3553738" cy="2687339"/>
          </a:xfrm>
          <a:prstGeom prst="rect">
            <a:avLst/>
          </a:prstGeom>
        </p:spPr>
      </p:pic>
      <p:pic>
        <p:nvPicPr>
          <p:cNvPr id="15" name="Picture 14" descr="A screenshot of a video game&#10;&#10;AI-generated content may be incorrect.">
            <a:extLst>
              <a:ext uri="{FF2B5EF4-FFF2-40B4-BE49-F238E27FC236}">
                <a16:creationId xmlns:a16="http://schemas.microsoft.com/office/drawing/2014/main" id="{205EAE0A-2380-95D1-45CA-A25CBC4B68D1}"/>
              </a:ext>
            </a:extLst>
          </p:cNvPr>
          <p:cNvPicPr>
            <a:picLocks noChangeAspect="1"/>
          </p:cNvPicPr>
          <p:nvPr/>
        </p:nvPicPr>
        <p:blipFill>
          <a:blip r:embed="rId7"/>
          <a:stretch>
            <a:fillRect/>
          </a:stretch>
        </p:blipFill>
        <p:spPr>
          <a:xfrm>
            <a:off x="-33309" y="-73484"/>
            <a:ext cx="3494156" cy="1641657"/>
          </a:xfrm>
          <a:prstGeom prst="rect">
            <a:avLst/>
          </a:prstGeom>
        </p:spPr>
      </p:pic>
      <p:pic>
        <p:nvPicPr>
          <p:cNvPr id="17" name="Picture 16" descr="A screenshot of a video game&#10;&#10;AI-generated content may be incorrect.">
            <a:extLst>
              <a:ext uri="{FF2B5EF4-FFF2-40B4-BE49-F238E27FC236}">
                <a16:creationId xmlns:a16="http://schemas.microsoft.com/office/drawing/2014/main" id="{0654911D-342A-B4C7-033D-F3877B66EE6B}"/>
              </a:ext>
            </a:extLst>
          </p:cNvPr>
          <p:cNvPicPr>
            <a:picLocks noChangeAspect="1"/>
          </p:cNvPicPr>
          <p:nvPr/>
        </p:nvPicPr>
        <p:blipFill>
          <a:blip r:embed="rId8"/>
          <a:stretch>
            <a:fillRect/>
          </a:stretch>
        </p:blipFill>
        <p:spPr>
          <a:xfrm>
            <a:off x="9447417" y="1652917"/>
            <a:ext cx="3092049" cy="1661219"/>
          </a:xfrm>
          <a:prstGeom prst="rect">
            <a:avLst/>
          </a:prstGeom>
        </p:spPr>
      </p:pic>
      <p:pic>
        <p:nvPicPr>
          <p:cNvPr id="19" name="Picture 18" descr="A video game of a tank&#10;&#10;AI-generated content may be incorrect.">
            <a:extLst>
              <a:ext uri="{FF2B5EF4-FFF2-40B4-BE49-F238E27FC236}">
                <a16:creationId xmlns:a16="http://schemas.microsoft.com/office/drawing/2014/main" id="{22098E30-75D0-0B1D-9964-4509DF33579C}"/>
              </a:ext>
            </a:extLst>
          </p:cNvPr>
          <p:cNvPicPr>
            <a:picLocks noChangeAspect="1"/>
          </p:cNvPicPr>
          <p:nvPr/>
        </p:nvPicPr>
        <p:blipFill>
          <a:blip r:embed="rId9"/>
          <a:stretch>
            <a:fillRect/>
          </a:stretch>
        </p:blipFill>
        <p:spPr>
          <a:xfrm>
            <a:off x="7989591" y="4374155"/>
            <a:ext cx="4421555" cy="2483845"/>
          </a:xfrm>
          <a:prstGeom prst="rect">
            <a:avLst/>
          </a:prstGeom>
        </p:spPr>
      </p:pic>
      <p:pic>
        <p:nvPicPr>
          <p:cNvPr id="21" name="Picture 20" descr="A building with a ramp&#10;&#10;AI-generated content may be incorrect.">
            <a:extLst>
              <a:ext uri="{FF2B5EF4-FFF2-40B4-BE49-F238E27FC236}">
                <a16:creationId xmlns:a16="http://schemas.microsoft.com/office/drawing/2014/main" id="{BC968CA8-5BCB-A159-B051-D808C289C848}"/>
              </a:ext>
            </a:extLst>
          </p:cNvPr>
          <p:cNvPicPr>
            <a:picLocks noChangeAspect="1"/>
          </p:cNvPicPr>
          <p:nvPr/>
        </p:nvPicPr>
        <p:blipFill>
          <a:blip r:embed="rId10"/>
          <a:stretch>
            <a:fillRect/>
          </a:stretch>
        </p:blipFill>
        <p:spPr>
          <a:xfrm>
            <a:off x="9364590" y="0"/>
            <a:ext cx="2830680" cy="1703982"/>
          </a:xfrm>
          <a:prstGeom prst="rect">
            <a:avLst/>
          </a:prstGeom>
        </p:spPr>
      </p:pic>
      <p:pic>
        <p:nvPicPr>
          <p:cNvPr id="23" name="Picture 22" descr="A building with a green roof&#10;&#10;AI-generated content may be incorrect.">
            <a:extLst>
              <a:ext uri="{FF2B5EF4-FFF2-40B4-BE49-F238E27FC236}">
                <a16:creationId xmlns:a16="http://schemas.microsoft.com/office/drawing/2014/main" id="{D1F73CF9-89FE-EB5C-0EDF-19682C26C3B6}"/>
              </a:ext>
            </a:extLst>
          </p:cNvPr>
          <p:cNvPicPr>
            <a:picLocks noChangeAspect="1"/>
          </p:cNvPicPr>
          <p:nvPr/>
        </p:nvPicPr>
        <p:blipFill>
          <a:blip r:embed="rId11"/>
          <a:stretch>
            <a:fillRect/>
          </a:stretch>
        </p:blipFill>
        <p:spPr>
          <a:xfrm>
            <a:off x="6365585" y="-51065"/>
            <a:ext cx="3248012" cy="1703982"/>
          </a:xfrm>
          <a:prstGeom prst="rect">
            <a:avLst/>
          </a:prstGeom>
        </p:spPr>
      </p:pic>
      <p:pic>
        <p:nvPicPr>
          <p:cNvPr id="25" name="Picture 24" descr="A room with a stone and a tank&#10;&#10;AI-generated content may be incorrect.">
            <a:extLst>
              <a:ext uri="{FF2B5EF4-FFF2-40B4-BE49-F238E27FC236}">
                <a16:creationId xmlns:a16="http://schemas.microsoft.com/office/drawing/2014/main" id="{C6909EB6-9DC0-4310-C174-34957E1C5898}"/>
              </a:ext>
            </a:extLst>
          </p:cNvPr>
          <p:cNvPicPr>
            <a:picLocks noChangeAspect="1"/>
          </p:cNvPicPr>
          <p:nvPr/>
        </p:nvPicPr>
        <p:blipFill>
          <a:blip r:embed="rId12"/>
          <a:stretch>
            <a:fillRect/>
          </a:stretch>
        </p:blipFill>
        <p:spPr>
          <a:xfrm>
            <a:off x="3439716" y="-95035"/>
            <a:ext cx="3020136" cy="2210326"/>
          </a:xfrm>
          <a:prstGeom prst="rect">
            <a:avLst/>
          </a:prstGeom>
        </p:spPr>
      </p:pic>
      <p:pic>
        <p:nvPicPr>
          <p:cNvPr id="27" name="Picture 26" descr="A screenshot of a video game&#10;&#10;AI-generated content may be incorrect.">
            <a:extLst>
              <a:ext uri="{FF2B5EF4-FFF2-40B4-BE49-F238E27FC236}">
                <a16:creationId xmlns:a16="http://schemas.microsoft.com/office/drawing/2014/main" id="{749D1F7A-15C8-EFF4-D1ED-2EB9406F042F}"/>
              </a:ext>
            </a:extLst>
          </p:cNvPr>
          <p:cNvPicPr>
            <a:picLocks noChangeAspect="1"/>
          </p:cNvPicPr>
          <p:nvPr/>
        </p:nvPicPr>
        <p:blipFill>
          <a:blip r:embed="rId13"/>
          <a:stretch>
            <a:fillRect/>
          </a:stretch>
        </p:blipFill>
        <p:spPr>
          <a:xfrm>
            <a:off x="-230719" y="3351306"/>
            <a:ext cx="2699513" cy="1712185"/>
          </a:xfrm>
          <a:prstGeom prst="rect">
            <a:avLst/>
          </a:prstGeom>
        </p:spPr>
      </p:pic>
      <p:pic>
        <p:nvPicPr>
          <p:cNvPr id="29" name="Picture 28" descr="A red object in a room&#10;&#10;AI-generated content may be incorrect.">
            <a:extLst>
              <a:ext uri="{FF2B5EF4-FFF2-40B4-BE49-F238E27FC236}">
                <a16:creationId xmlns:a16="http://schemas.microsoft.com/office/drawing/2014/main" id="{08DEEE49-12C6-E4A9-126A-04BAEC6964C6}"/>
              </a:ext>
            </a:extLst>
          </p:cNvPr>
          <p:cNvPicPr>
            <a:picLocks noChangeAspect="1"/>
          </p:cNvPicPr>
          <p:nvPr/>
        </p:nvPicPr>
        <p:blipFill>
          <a:blip r:embed="rId14"/>
          <a:stretch>
            <a:fillRect/>
          </a:stretch>
        </p:blipFill>
        <p:spPr>
          <a:xfrm>
            <a:off x="-732926" y="1562524"/>
            <a:ext cx="4360601" cy="2099781"/>
          </a:xfrm>
          <a:prstGeom prst="rect">
            <a:avLst/>
          </a:prstGeom>
        </p:spPr>
      </p:pic>
      <p:sp>
        <p:nvSpPr>
          <p:cNvPr id="2" name="Title 1">
            <a:extLst>
              <a:ext uri="{FF2B5EF4-FFF2-40B4-BE49-F238E27FC236}">
                <a16:creationId xmlns:a16="http://schemas.microsoft.com/office/drawing/2014/main" id="{B67B6E27-9185-A60A-0059-665CD1113EB1}"/>
              </a:ext>
            </a:extLst>
          </p:cNvPr>
          <p:cNvSpPr>
            <a:spLocks noGrp="1"/>
          </p:cNvSpPr>
          <p:nvPr>
            <p:ph type="title"/>
          </p:nvPr>
        </p:nvSpPr>
        <p:spPr/>
        <p:txBody>
          <a:bodyPr/>
          <a:lstStyle/>
          <a:p>
            <a:r>
              <a:rPr lang="en-GB" dirty="0"/>
              <a:t>Unreal Engine Final Product</a:t>
            </a:r>
          </a:p>
        </p:txBody>
      </p:sp>
      <p:sp>
        <p:nvSpPr>
          <p:cNvPr id="3" name="Content Placeholder 2">
            <a:extLst>
              <a:ext uri="{FF2B5EF4-FFF2-40B4-BE49-F238E27FC236}">
                <a16:creationId xmlns:a16="http://schemas.microsoft.com/office/drawing/2014/main" id="{0B6F52E4-30A9-19AB-17B2-413947EA7128}"/>
              </a:ext>
            </a:extLst>
          </p:cNvPr>
          <p:cNvSpPr>
            <a:spLocks noGrp="1"/>
          </p:cNvSpPr>
          <p:nvPr>
            <p:ph idx="1"/>
          </p:nvPr>
        </p:nvSpPr>
        <p:spPr>
          <a:xfrm>
            <a:off x="838200" y="1368425"/>
            <a:ext cx="2007870" cy="426085"/>
          </a:xfrm>
        </p:spPr>
        <p:txBody>
          <a:bodyPr>
            <a:normAutofit/>
          </a:bodyPr>
          <a:lstStyle/>
          <a:p>
            <a:pPr marL="0" indent="0">
              <a:buNone/>
            </a:pPr>
            <a:r>
              <a:rPr lang="en-GB" sz="2000" u="sng" dirty="0"/>
              <a:t>Final Level Layout</a:t>
            </a:r>
          </a:p>
        </p:txBody>
      </p:sp>
    </p:spTree>
    <p:extLst>
      <p:ext uri="{BB962C8B-B14F-4D97-AF65-F5344CB8AC3E}">
        <p14:creationId xmlns:p14="http://schemas.microsoft.com/office/powerpoint/2010/main" val="53701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5BEB-A32B-F23C-BC01-478C4B4D810D}"/>
              </a:ext>
            </a:extLst>
          </p:cNvPr>
          <p:cNvSpPr>
            <a:spLocks noGrp="1"/>
          </p:cNvSpPr>
          <p:nvPr>
            <p:ph type="title"/>
          </p:nvPr>
        </p:nvSpPr>
        <p:spPr/>
        <p:txBody>
          <a:bodyPr/>
          <a:lstStyle/>
          <a:p>
            <a:r>
              <a:rPr lang="en-GB" dirty="0"/>
              <a:t>Summary </a:t>
            </a:r>
          </a:p>
        </p:txBody>
      </p:sp>
      <p:sp>
        <p:nvSpPr>
          <p:cNvPr id="3" name="Content Placeholder 2">
            <a:extLst>
              <a:ext uri="{FF2B5EF4-FFF2-40B4-BE49-F238E27FC236}">
                <a16:creationId xmlns:a16="http://schemas.microsoft.com/office/drawing/2014/main" id="{39CA80A9-1EF7-43B7-6F91-0D47343AFED9}"/>
              </a:ext>
            </a:extLst>
          </p:cNvPr>
          <p:cNvSpPr>
            <a:spLocks noGrp="1"/>
          </p:cNvSpPr>
          <p:nvPr>
            <p:ph idx="1"/>
          </p:nvPr>
        </p:nvSpPr>
        <p:spPr>
          <a:xfrm>
            <a:off x="838200" y="1325880"/>
            <a:ext cx="10515600" cy="5166995"/>
          </a:xfrm>
        </p:spPr>
        <p:txBody>
          <a:bodyPr>
            <a:normAutofit fontScale="92500" lnSpcReduction="20000"/>
          </a:bodyPr>
          <a:lstStyle/>
          <a:p>
            <a:endParaRPr lang="en-GB" dirty="0"/>
          </a:p>
          <a:p>
            <a:pPr marL="0" indent="0">
              <a:buNone/>
            </a:pPr>
            <a:r>
              <a:rPr lang="en-GB" dirty="0"/>
              <a:t>To summarise next time, I would focus more on Unreal Engine 5 to ensure I could have visual effects as well as more audio effects. This could be achieved by managing time more efficiently.</a:t>
            </a:r>
          </a:p>
          <a:p>
            <a:pPr marL="0" indent="0">
              <a:buNone/>
            </a:pPr>
            <a:r>
              <a:rPr lang="en-GB" dirty="0"/>
              <a:t>Overall, the level looks good with lighting coming from lava and the lights I think it creates a cool ambient effect. The models fit the scene well while also representing the original game.</a:t>
            </a:r>
          </a:p>
          <a:p>
            <a:endParaRPr lang="en-GB" dirty="0"/>
          </a:p>
          <a:p>
            <a:endParaRPr lang="en-GB" dirty="0"/>
          </a:p>
          <a:p>
            <a:endParaRPr lang="en-GB" dirty="0"/>
          </a:p>
          <a:p>
            <a:endParaRPr lang="en-GB" dirty="0"/>
          </a:p>
          <a:p>
            <a:r>
              <a:rPr lang="en-GB" dirty="0"/>
              <a:t>Git Hub </a:t>
            </a:r>
            <a:r>
              <a:rPr lang="en-GB" dirty="0" err="1"/>
              <a:t>Repositry</a:t>
            </a:r>
            <a:r>
              <a:rPr lang="en-GB" dirty="0"/>
              <a:t> Link: </a:t>
            </a:r>
            <a:r>
              <a:rPr lang="en-GB" dirty="0">
                <a:hlinkClick r:id="rId2"/>
              </a:rPr>
              <a:t>https://github.com/Garyn565/ForsakenRemake</a:t>
            </a:r>
            <a:endParaRPr lang="en-GB" dirty="0"/>
          </a:p>
          <a:p>
            <a:endParaRPr lang="en-GB" dirty="0"/>
          </a:p>
          <a:p>
            <a:r>
              <a:rPr lang="en-GB" dirty="0" err="1"/>
              <a:t>Youtube</a:t>
            </a:r>
            <a:r>
              <a:rPr lang="en-GB" dirty="0"/>
              <a:t> Link: </a:t>
            </a:r>
            <a:r>
              <a:rPr lang="en-GB" dirty="0">
                <a:hlinkClick r:id="rId3"/>
              </a:rPr>
              <a:t>https://youtu.be/5aDY-i2gJh4?si=agCkItGA6lJoa5zZ</a:t>
            </a:r>
            <a:endParaRPr lang="en-GB" dirty="0"/>
          </a:p>
          <a:p>
            <a:endParaRPr lang="en-GB" dirty="0"/>
          </a:p>
        </p:txBody>
      </p:sp>
    </p:spTree>
    <p:extLst>
      <p:ext uri="{BB962C8B-B14F-4D97-AF65-F5344CB8AC3E}">
        <p14:creationId xmlns:p14="http://schemas.microsoft.com/office/powerpoint/2010/main" val="2856028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D415-781D-BC31-3C9F-8AD0F41D6828}"/>
              </a:ext>
            </a:extLst>
          </p:cNvPr>
          <p:cNvSpPr>
            <a:spLocks noGrp="1"/>
          </p:cNvSpPr>
          <p:nvPr>
            <p:ph type="title"/>
          </p:nvPr>
        </p:nvSpPr>
        <p:spPr/>
        <p:txBody>
          <a:bodyPr/>
          <a:lstStyle/>
          <a:p>
            <a:br>
              <a:rPr lang="en-GB" dirty="0"/>
            </a:br>
            <a:r>
              <a:rPr lang="en-GB" dirty="0"/>
              <a:t>Reflection</a:t>
            </a:r>
          </a:p>
        </p:txBody>
      </p:sp>
      <p:sp>
        <p:nvSpPr>
          <p:cNvPr id="3" name="Content Placeholder 2">
            <a:extLst>
              <a:ext uri="{FF2B5EF4-FFF2-40B4-BE49-F238E27FC236}">
                <a16:creationId xmlns:a16="http://schemas.microsoft.com/office/drawing/2014/main" id="{2D46C840-55E9-8066-AA1A-C5007CAB2E44}"/>
              </a:ext>
            </a:extLst>
          </p:cNvPr>
          <p:cNvSpPr>
            <a:spLocks noGrp="1"/>
          </p:cNvSpPr>
          <p:nvPr>
            <p:ph idx="1"/>
          </p:nvPr>
        </p:nvSpPr>
        <p:spPr/>
        <p:txBody>
          <a:bodyPr/>
          <a:lstStyle/>
          <a:p>
            <a:r>
              <a:rPr lang="en-GB" dirty="0"/>
              <a:t>To reflect on my previous assignment I would say I managed my time better this time around </a:t>
            </a:r>
            <a:r>
              <a:rPr lang="en-GB" dirty="0" err="1"/>
              <a:t>allowiung</a:t>
            </a:r>
            <a:r>
              <a:rPr lang="en-GB" dirty="0"/>
              <a:t> me to create a </a:t>
            </a:r>
            <a:r>
              <a:rPr lang="en-GB" dirty="0" err="1"/>
              <a:t>mich</a:t>
            </a:r>
            <a:r>
              <a:rPr lang="en-GB" dirty="0"/>
              <a:t> better portfolio as well as better textures, models and this time I ensure that I would hit as much of the mark scheme criteria as possible. This was achieved with the level design </a:t>
            </a:r>
            <a:r>
              <a:rPr lang="en-GB" dirty="0" err="1"/>
              <a:t>blockout</a:t>
            </a:r>
            <a:r>
              <a:rPr lang="en-GB" dirty="0"/>
              <a:t>.</a:t>
            </a:r>
          </a:p>
        </p:txBody>
      </p:sp>
    </p:spTree>
    <p:extLst>
      <p:ext uri="{BB962C8B-B14F-4D97-AF65-F5344CB8AC3E}">
        <p14:creationId xmlns:p14="http://schemas.microsoft.com/office/powerpoint/2010/main" val="1564682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E10533-9F79-5676-BBCA-1893D90B7B6C}"/>
              </a:ext>
            </a:extLst>
          </p:cNvPr>
          <p:cNvSpPr>
            <a:spLocks noGrp="1"/>
          </p:cNvSpPr>
          <p:nvPr>
            <p:ph type="title"/>
          </p:nvPr>
        </p:nvSpPr>
        <p:spPr>
          <a:xfrm>
            <a:off x="4603468" y="4577571"/>
            <a:ext cx="6829520" cy="1899827"/>
          </a:xfrm>
        </p:spPr>
        <p:txBody>
          <a:bodyPr vert="horz" lIns="91440" tIns="45720" rIns="91440" bIns="45720" rtlCol="0" anchor="b">
            <a:noAutofit/>
          </a:bodyPr>
          <a:lstStyle/>
          <a:p>
            <a:r>
              <a:rPr lang="en-US" sz="1800" kern="1200" dirty="0">
                <a:solidFill>
                  <a:srgbClr val="FFFFFF"/>
                </a:solidFill>
                <a:latin typeface="+mj-lt"/>
                <a:ea typeface="+mj-ea"/>
                <a:cs typeface="+mj-cs"/>
              </a:rPr>
              <a:t>The images above are sourced from the original Forsaken video game released in 1988. These reference images are being </a:t>
            </a:r>
            <a:r>
              <a:rPr lang="en-US" sz="1800" kern="1200" dirty="0" err="1">
                <a:solidFill>
                  <a:srgbClr val="FFFFFF"/>
                </a:solidFill>
                <a:latin typeface="+mj-lt"/>
                <a:ea typeface="+mj-ea"/>
                <a:cs typeface="+mj-cs"/>
              </a:rPr>
              <a:t>utilised</a:t>
            </a:r>
            <a:r>
              <a:rPr lang="en-US" sz="1800" kern="1200" dirty="0">
                <a:solidFill>
                  <a:srgbClr val="FFFFFF"/>
                </a:solidFill>
                <a:latin typeface="+mj-lt"/>
                <a:ea typeface="+mj-ea"/>
                <a:cs typeface="+mj-cs"/>
              </a:rPr>
              <a:t> to recreate the levels in Unreal Engine 5. The goal is to produce similar scenes featuring advanced lighting, higher-quality textures, and models. These images will be featured throughout the portfolio, alongside their reimagined versions. All above images will be used as reference and content art.</a:t>
            </a:r>
          </a:p>
        </p:txBody>
      </p:sp>
      <p:pic>
        <p:nvPicPr>
          <p:cNvPr id="13" name="Picture 12" descr="A video game screen capture&#10;&#10;Description automatically generated">
            <a:extLst>
              <a:ext uri="{FF2B5EF4-FFF2-40B4-BE49-F238E27FC236}">
                <a16:creationId xmlns:a16="http://schemas.microsoft.com/office/drawing/2014/main" id="{75186968-8AC6-6EAC-0AAA-9659C3FB0080}"/>
              </a:ext>
            </a:extLst>
          </p:cNvPr>
          <p:cNvPicPr>
            <a:picLocks noChangeAspect="1"/>
          </p:cNvPicPr>
          <p:nvPr/>
        </p:nvPicPr>
        <p:blipFill>
          <a:blip r:embed="rId2"/>
          <a:srcRect l="6504" r="-3" b="-3"/>
          <a:stretch>
            <a:fillRect/>
          </a:stretch>
        </p:blipFill>
        <p:spPr>
          <a:xfrm>
            <a:off x="317636" y="321734"/>
            <a:ext cx="3797570" cy="2010551"/>
          </a:xfrm>
          <a:prstGeom prst="rect">
            <a:avLst/>
          </a:prstGeom>
        </p:spPr>
      </p:pic>
      <p:pic>
        <p:nvPicPr>
          <p:cNvPr id="9" name="Picture 8" descr="A video game screen shot&#10;&#10;Description automatically generated">
            <a:extLst>
              <a:ext uri="{FF2B5EF4-FFF2-40B4-BE49-F238E27FC236}">
                <a16:creationId xmlns:a16="http://schemas.microsoft.com/office/drawing/2014/main" id="{7AEEB806-2954-59DF-5C77-CA02673A1228}"/>
              </a:ext>
            </a:extLst>
          </p:cNvPr>
          <p:cNvPicPr>
            <a:picLocks noChangeAspect="1"/>
          </p:cNvPicPr>
          <p:nvPr/>
        </p:nvPicPr>
        <p:blipFill>
          <a:blip r:embed="rId3"/>
          <a:srcRect l="1842" r="-3" b="-3"/>
          <a:stretch>
            <a:fillRect/>
          </a:stretch>
        </p:blipFill>
        <p:spPr>
          <a:xfrm>
            <a:off x="4202549" y="321732"/>
            <a:ext cx="3793472" cy="4111323"/>
          </a:xfrm>
          <a:prstGeom prst="rect">
            <a:avLst/>
          </a:prstGeom>
        </p:spPr>
      </p:pic>
      <p:pic>
        <p:nvPicPr>
          <p:cNvPr id="7" name="Picture 6" descr="A video game screen with an object shooting out of a window&#10;&#10;Description automatically generated">
            <a:extLst>
              <a:ext uri="{FF2B5EF4-FFF2-40B4-BE49-F238E27FC236}">
                <a16:creationId xmlns:a16="http://schemas.microsoft.com/office/drawing/2014/main" id="{5316D587-50CB-9B05-33C2-25D806E7A9B9}"/>
              </a:ext>
            </a:extLst>
          </p:cNvPr>
          <p:cNvPicPr>
            <a:picLocks noChangeAspect="1"/>
          </p:cNvPicPr>
          <p:nvPr/>
        </p:nvPicPr>
        <p:blipFill>
          <a:blip r:embed="rId4"/>
          <a:srcRect r="3663" b="4"/>
          <a:stretch>
            <a:fillRect/>
          </a:stretch>
        </p:blipFill>
        <p:spPr>
          <a:xfrm>
            <a:off x="8086176" y="321733"/>
            <a:ext cx="3797984" cy="2010552"/>
          </a:xfrm>
          <a:prstGeom prst="rect">
            <a:avLst/>
          </a:prstGeom>
        </p:spPr>
      </p:pic>
      <p:pic>
        <p:nvPicPr>
          <p:cNvPr id="15" name="Picture 14" descr="A video game screen shot of a cave&#10;&#10;Description automatically generated">
            <a:extLst>
              <a:ext uri="{FF2B5EF4-FFF2-40B4-BE49-F238E27FC236}">
                <a16:creationId xmlns:a16="http://schemas.microsoft.com/office/drawing/2014/main" id="{088467B1-458C-8D96-3E2D-A73B22A36768}"/>
              </a:ext>
            </a:extLst>
          </p:cNvPr>
          <p:cNvPicPr>
            <a:picLocks noChangeAspect="1"/>
          </p:cNvPicPr>
          <p:nvPr/>
        </p:nvPicPr>
        <p:blipFill>
          <a:blip r:embed="rId5"/>
          <a:srcRect t="17509" r="1" b="25121"/>
          <a:stretch>
            <a:fillRect/>
          </a:stretch>
        </p:blipFill>
        <p:spPr>
          <a:xfrm>
            <a:off x="317634" y="2422097"/>
            <a:ext cx="3794760" cy="2013804"/>
          </a:xfrm>
          <a:prstGeom prst="rect">
            <a:avLst/>
          </a:prstGeom>
        </p:spPr>
      </p:pic>
      <p:pic>
        <p:nvPicPr>
          <p:cNvPr id="5" name="Content Placeholder 4" descr="A video game screen showing a person in a green suit&#10;&#10;Description automatically generated">
            <a:extLst>
              <a:ext uri="{FF2B5EF4-FFF2-40B4-BE49-F238E27FC236}">
                <a16:creationId xmlns:a16="http://schemas.microsoft.com/office/drawing/2014/main" id="{E096EB01-AD47-6614-E11E-1EB6838DBCD0}"/>
              </a:ext>
            </a:extLst>
          </p:cNvPr>
          <p:cNvPicPr>
            <a:picLocks noGrp="1" noChangeAspect="1"/>
          </p:cNvPicPr>
          <p:nvPr>
            <p:ph idx="1"/>
          </p:nvPr>
        </p:nvPicPr>
        <p:blipFill>
          <a:blip r:embed="rId6"/>
          <a:srcRect b="3773"/>
          <a:stretch>
            <a:fillRect/>
          </a:stretch>
        </p:blipFill>
        <p:spPr>
          <a:xfrm>
            <a:off x="8082952" y="2431705"/>
            <a:ext cx="3797983" cy="2000947"/>
          </a:xfrm>
          <a:prstGeom prst="rect">
            <a:avLst/>
          </a:prstGeom>
        </p:spPr>
      </p:pic>
      <p:pic>
        <p:nvPicPr>
          <p:cNvPr id="11" name="Picture 10" descr="A video game screen shot&#10;&#10;Description automatically generated">
            <a:extLst>
              <a:ext uri="{FF2B5EF4-FFF2-40B4-BE49-F238E27FC236}">
                <a16:creationId xmlns:a16="http://schemas.microsoft.com/office/drawing/2014/main" id="{4CD0F27F-1768-29CC-B19E-F43DDB886A7F}"/>
              </a:ext>
            </a:extLst>
          </p:cNvPr>
          <p:cNvPicPr>
            <a:picLocks noChangeAspect="1"/>
          </p:cNvPicPr>
          <p:nvPr/>
        </p:nvPicPr>
        <p:blipFill>
          <a:blip r:embed="rId7"/>
          <a:srcRect l="6691" r="6962" b="3"/>
          <a:stretch>
            <a:fillRect/>
          </a:stretch>
        </p:blipFill>
        <p:spPr>
          <a:xfrm>
            <a:off x="317634" y="4525716"/>
            <a:ext cx="3794760" cy="2010551"/>
          </a:xfrm>
          <a:prstGeom prst="rect">
            <a:avLst/>
          </a:prstGeom>
        </p:spPr>
      </p:pic>
      <p:cxnSp>
        <p:nvCxnSpPr>
          <p:cNvPr id="22" name="Straight Connector 21">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079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yellow dome with blue lines&#10;&#10;AI-generated content may be incorrect.">
            <a:extLst>
              <a:ext uri="{FF2B5EF4-FFF2-40B4-BE49-F238E27FC236}">
                <a16:creationId xmlns:a16="http://schemas.microsoft.com/office/drawing/2014/main" id="{815AA4A0-6EE8-B904-FA2A-BD92F8744C4C}"/>
              </a:ext>
            </a:extLst>
          </p:cNvPr>
          <p:cNvPicPr>
            <a:picLocks noChangeAspect="1"/>
          </p:cNvPicPr>
          <p:nvPr/>
        </p:nvPicPr>
        <p:blipFill>
          <a:blip r:embed="rId2"/>
          <a:srcRect t="5545" r="1" b="1"/>
          <a:stretch>
            <a:fillRect/>
          </a:stretch>
        </p:blipFill>
        <p:spPr>
          <a:xfrm>
            <a:off x="-6" y="10"/>
            <a:ext cx="7642746" cy="6857990"/>
          </a:xfrm>
          <a:prstGeom prst="rect">
            <a:avLst/>
          </a:prstGeom>
        </p:spPr>
      </p:pic>
      <p:sp>
        <p:nvSpPr>
          <p:cNvPr id="19" name="Rectangle 1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868EB8-333B-9F8A-1EB3-2BDFEEB24CD7}"/>
              </a:ext>
            </a:extLst>
          </p:cNvPr>
          <p:cNvSpPr>
            <a:spLocks noGrp="1"/>
          </p:cNvSpPr>
          <p:nvPr>
            <p:ph type="title"/>
          </p:nvPr>
        </p:nvSpPr>
        <p:spPr>
          <a:xfrm>
            <a:off x="841248" y="4152624"/>
            <a:ext cx="2112264" cy="1920240"/>
          </a:xfrm>
        </p:spPr>
        <p:txBody>
          <a:bodyPr>
            <a:normAutofit/>
          </a:bodyPr>
          <a:lstStyle/>
          <a:p>
            <a:r>
              <a:rPr lang="en-US" sz="2400"/>
              <a:t>Extrude</a:t>
            </a:r>
          </a:p>
        </p:txBody>
      </p:sp>
      <p:pic>
        <p:nvPicPr>
          <p:cNvPr id="5" name="Picture 4" descr="A purple tank with red and green lines&#10;&#10;AI-generated content may be incorrect.">
            <a:extLst>
              <a:ext uri="{FF2B5EF4-FFF2-40B4-BE49-F238E27FC236}">
                <a16:creationId xmlns:a16="http://schemas.microsoft.com/office/drawing/2014/main" id="{A3FCCE38-E4AA-7639-4C2D-26EA21DC3DF3}"/>
              </a:ext>
            </a:extLst>
          </p:cNvPr>
          <p:cNvPicPr>
            <a:picLocks noChangeAspect="1"/>
          </p:cNvPicPr>
          <p:nvPr/>
        </p:nvPicPr>
        <p:blipFill>
          <a:blip r:embed="rId3"/>
          <a:srcRect l="3977" r="6947" b="-1"/>
          <a:stretch>
            <a:fillRect/>
          </a:stretch>
        </p:blipFill>
        <p:spPr>
          <a:xfrm>
            <a:off x="7809454" y="1"/>
            <a:ext cx="4382546" cy="3345645"/>
          </a:xfrm>
          <a:prstGeom prst="rect">
            <a:avLst/>
          </a:prstGeom>
        </p:spPr>
      </p:pic>
      <p:sp>
        <p:nvSpPr>
          <p:cNvPr id="21" name="Rectangle 2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00D0346-4EB4-0288-76E1-03E754804AD8}"/>
              </a:ext>
            </a:extLst>
          </p:cNvPr>
          <p:cNvSpPr>
            <a:spLocks noGrp="1"/>
          </p:cNvSpPr>
          <p:nvPr>
            <p:ph idx="1"/>
          </p:nvPr>
        </p:nvSpPr>
        <p:spPr>
          <a:xfrm>
            <a:off x="3364992" y="4151376"/>
            <a:ext cx="3319272" cy="1920240"/>
          </a:xfrm>
        </p:spPr>
        <p:txBody>
          <a:bodyPr anchor="ctr">
            <a:normAutofit/>
          </a:bodyPr>
          <a:lstStyle/>
          <a:p>
            <a:r>
              <a:rPr lang="en-US" sz="1700"/>
              <a:t>Extrude takes a 2D shape or polygon or line and extends it outward along its normal or specific direction to create a 3D shape. It was used to extend certain areas of the models by adding length or height.</a:t>
            </a:r>
          </a:p>
        </p:txBody>
      </p:sp>
      <p:pic>
        <p:nvPicPr>
          <p:cNvPr id="9" name="Picture 8" descr="A screenshot of a computer generated image&#10;&#10;AI-generated content may be incorrect.">
            <a:extLst>
              <a:ext uri="{FF2B5EF4-FFF2-40B4-BE49-F238E27FC236}">
                <a16:creationId xmlns:a16="http://schemas.microsoft.com/office/drawing/2014/main" id="{5FE27582-5699-D30E-CC04-0FEFE8C3EB62}"/>
              </a:ext>
            </a:extLst>
          </p:cNvPr>
          <p:cNvPicPr>
            <a:picLocks noChangeAspect="1"/>
          </p:cNvPicPr>
          <p:nvPr/>
        </p:nvPicPr>
        <p:blipFill>
          <a:blip r:embed="rId4"/>
          <a:srcRect t="11746" r="-3" b="-3"/>
          <a:stretch>
            <a:fillRect/>
          </a:stretch>
        </p:blipFill>
        <p:spPr>
          <a:xfrm>
            <a:off x="7809462" y="3512354"/>
            <a:ext cx="4382545" cy="3345646"/>
          </a:xfrm>
          <a:prstGeom prst="rect">
            <a:avLst/>
          </a:prstGeom>
        </p:spPr>
      </p:pic>
    </p:spTree>
    <p:extLst>
      <p:ext uri="{BB962C8B-B14F-4D97-AF65-F5344CB8AC3E}">
        <p14:creationId xmlns:p14="http://schemas.microsoft.com/office/powerpoint/2010/main" val="361434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111C3-A551-E504-306D-DDDFB0CCFCC0}"/>
              </a:ext>
            </a:extLst>
          </p:cNvPr>
          <p:cNvSpPr>
            <a:spLocks noGrp="1"/>
          </p:cNvSpPr>
          <p:nvPr>
            <p:ph type="title"/>
          </p:nvPr>
        </p:nvSpPr>
        <p:spPr>
          <a:xfrm>
            <a:off x="640080" y="325369"/>
            <a:ext cx="4368602" cy="1956841"/>
          </a:xfrm>
        </p:spPr>
        <p:txBody>
          <a:bodyPr anchor="b">
            <a:normAutofit/>
          </a:bodyPr>
          <a:lstStyle/>
          <a:p>
            <a:r>
              <a:rPr lang="en-GB" sz="5400"/>
              <a:t>Chamfer</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F0EDA1-049E-4C1C-06D5-547F63530E0D}"/>
              </a:ext>
            </a:extLst>
          </p:cNvPr>
          <p:cNvSpPr>
            <a:spLocks noGrp="1"/>
          </p:cNvSpPr>
          <p:nvPr>
            <p:ph idx="1"/>
          </p:nvPr>
        </p:nvSpPr>
        <p:spPr>
          <a:xfrm>
            <a:off x="640080" y="2872899"/>
            <a:ext cx="4243589" cy="3320668"/>
          </a:xfrm>
        </p:spPr>
        <p:txBody>
          <a:bodyPr>
            <a:normAutofit/>
          </a:bodyPr>
          <a:lstStyle/>
          <a:p>
            <a:r>
              <a:rPr lang="en-GB" sz="2000" dirty="0"/>
              <a:t>Chamfer, bevels or rounds off the sharp edges or corners of a 3D object by replacing them with a flat or curved surface. </a:t>
            </a:r>
          </a:p>
          <a:p>
            <a:r>
              <a:rPr lang="en-GB" sz="2000" dirty="0"/>
              <a:t>This is achieved through adding geometry allowing for smoother corners depending on the amount of geometry added. Geometry is costly when creating a game and could dramatically reduce performance.</a:t>
            </a:r>
          </a:p>
        </p:txBody>
      </p:sp>
      <p:pic>
        <p:nvPicPr>
          <p:cNvPr id="5" name="Picture 4" descr="A screenshot of a computer&#10;&#10;AI-generated content may be incorrect.">
            <a:extLst>
              <a:ext uri="{FF2B5EF4-FFF2-40B4-BE49-F238E27FC236}">
                <a16:creationId xmlns:a16="http://schemas.microsoft.com/office/drawing/2014/main" id="{A7262B41-37C9-E510-DCF6-C45BAA11FAEE}"/>
              </a:ext>
            </a:extLst>
          </p:cNvPr>
          <p:cNvPicPr>
            <a:picLocks noChangeAspect="1"/>
          </p:cNvPicPr>
          <p:nvPr/>
        </p:nvPicPr>
        <p:blipFill>
          <a:blip r:embed="rId2"/>
          <a:srcRect t="7184" r="2" b="1555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66552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112A-78EE-FEDA-1271-DCC031E4829A}"/>
              </a:ext>
            </a:extLst>
          </p:cNvPr>
          <p:cNvSpPr>
            <a:spLocks noGrp="1"/>
          </p:cNvSpPr>
          <p:nvPr>
            <p:ph type="title"/>
          </p:nvPr>
        </p:nvSpPr>
        <p:spPr/>
        <p:txBody>
          <a:bodyPr/>
          <a:lstStyle/>
          <a:p>
            <a:r>
              <a:rPr lang="en-GB" dirty="0"/>
              <a:t>Cut &amp; Target Weld &amp; Weld</a:t>
            </a:r>
          </a:p>
        </p:txBody>
      </p:sp>
      <p:sp>
        <p:nvSpPr>
          <p:cNvPr id="3" name="Content Placeholder 2">
            <a:extLst>
              <a:ext uri="{FF2B5EF4-FFF2-40B4-BE49-F238E27FC236}">
                <a16:creationId xmlns:a16="http://schemas.microsoft.com/office/drawing/2014/main" id="{BF05DEE2-C0A9-E57A-26C3-307712F6D824}"/>
              </a:ext>
            </a:extLst>
          </p:cNvPr>
          <p:cNvSpPr>
            <a:spLocks noGrp="1"/>
          </p:cNvSpPr>
          <p:nvPr>
            <p:ph idx="1"/>
          </p:nvPr>
        </p:nvSpPr>
        <p:spPr>
          <a:xfrm>
            <a:off x="838200" y="1825625"/>
            <a:ext cx="6609430" cy="4351338"/>
          </a:xfrm>
        </p:spPr>
        <p:txBody>
          <a:bodyPr>
            <a:normAutofit lnSpcReduction="10000"/>
          </a:bodyPr>
          <a:lstStyle/>
          <a:p>
            <a:r>
              <a:rPr lang="en-GB" sz="2000" dirty="0"/>
              <a:t>Cut simply destroys edges by slicing through polygons. This can be used to create more detailed modelling and can be used to prepare areas for further extruding.</a:t>
            </a:r>
          </a:p>
          <a:p>
            <a:r>
              <a:rPr lang="en-GB" sz="2000" dirty="0"/>
              <a:t>Target Weld allows for editable meshes to have their vertices merged into one by click and dragging one into another.</a:t>
            </a:r>
          </a:p>
          <a:p>
            <a:r>
              <a:rPr lang="en-GB" sz="2000" dirty="0"/>
              <a:t>Reducing vertices can be used to stop bad topology. This can help in lighting and less stress when using a model with bad topology in a game.</a:t>
            </a:r>
          </a:p>
          <a:p>
            <a:r>
              <a:rPr lang="en-GB" sz="2000" dirty="0"/>
              <a:t>Weld merges two or more selected vertices into a single vertex. This can be used to removed any gaps or overlaps between them.</a:t>
            </a:r>
          </a:p>
          <a:p>
            <a:r>
              <a:rPr lang="en-GB" sz="2000" dirty="0"/>
              <a:t>This is usually used to fix up geometry and altering the meshes topology.</a:t>
            </a:r>
          </a:p>
          <a:p>
            <a:endParaRPr lang="en-GB" sz="2000" dirty="0"/>
          </a:p>
          <a:p>
            <a:endParaRPr lang="en-GB" sz="2000" dirty="0"/>
          </a:p>
        </p:txBody>
      </p:sp>
    </p:spTree>
    <p:extLst>
      <p:ext uri="{BB962C8B-B14F-4D97-AF65-F5344CB8AC3E}">
        <p14:creationId xmlns:p14="http://schemas.microsoft.com/office/powerpoint/2010/main" val="3445392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6CB1-E8C8-4751-B6A6-46B2D1E72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60AA6-0A7C-9A02-7B86-747645A94240}"/>
              </a:ext>
            </a:extLst>
          </p:cNvPr>
          <p:cNvSpPr>
            <a:spLocks noGrp="1"/>
          </p:cNvSpPr>
          <p:nvPr>
            <p:ph type="title"/>
          </p:nvPr>
        </p:nvSpPr>
        <p:spPr>
          <a:xfrm>
            <a:off x="429768" y="411480"/>
            <a:ext cx="11131298" cy="1106424"/>
          </a:xfrm>
        </p:spPr>
        <p:txBody>
          <a:bodyPr>
            <a:normAutofit/>
          </a:bodyPr>
          <a:lstStyle/>
          <a:p>
            <a:r>
              <a:rPr lang="en-GB" sz="3600"/>
              <a:t>Connect &amp; Merge</a:t>
            </a:r>
          </a:p>
        </p:txBody>
      </p:sp>
      <p:sp>
        <p:nvSpPr>
          <p:cNvPr id="14" name="Rectangle 13">
            <a:extLst>
              <a:ext uri="{FF2B5EF4-FFF2-40B4-BE49-F238E27FC236}">
                <a16:creationId xmlns:a16="http://schemas.microsoft.com/office/drawing/2014/main" id="{90C0C0D1-E79A-41FF-8322-256F6DD1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52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blue object with white dots on a black background&#10;&#10;AI-generated content may be incorrect.">
            <a:extLst>
              <a:ext uri="{FF2B5EF4-FFF2-40B4-BE49-F238E27FC236}">
                <a16:creationId xmlns:a16="http://schemas.microsoft.com/office/drawing/2014/main" id="{9F19394C-2C76-E41F-F677-571ED200A3AA}"/>
              </a:ext>
            </a:extLst>
          </p:cNvPr>
          <p:cNvPicPr>
            <a:picLocks noChangeAspect="1"/>
          </p:cNvPicPr>
          <p:nvPr/>
        </p:nvPicPr>
        <p:blipFill>
          <a:blip r:embed="rId2"/>
          <a:srcRect r="54421" b="3"/>
          <a:stretch>
            <a:fillRect/>
          </a:stretch>
        </p:blipFill>
        <p:spPr>
          <a:xfrm>
            <a:off x="429767" y="1721922"/>
            <a:ext cx="3419856" cy="4520560"/>
          </a:xfrm>
          <a:prstGeom prst="rect">
            <a:avLst/>
          </a:prstGeom>
        </p:spPr>
      </p:pic>
      <p:pic>
        <p:nvPicPr>
          <p:cNvPr id="7" name="Picture 6" descr="A green tube with a pipe&#10;&#10;AI-generated content may be incorrect.">
            <a:extLst>
              <a:ext uri="{FF2B5EF4-FFF2-40B4-BE49-F238E27FC236}">
                <a16:creationId xmlns:a16="http://schemas.microsoft.com/office/drawing/2014/main" id="{322F589D-A289-46A0-E2E7-79C82B64FD11}"/>
              </a:ext>
            </a:extLst>
          </p:cNvPr>
          <p:cNvPicPr>
            <a:picLocks noChangeAspect="1"/>
          </p:cNvPicPr>
          <p:nvPr/>
        </p:nvPicPr>
        <p:blipFill>
          <a:blip r:embed="rId3"/>
          <a:srcRect r="28307" b="3"/>
          <a:stretch>
            <a:fillRect/>
          </a:stretch>
        </p:blipFill>
        <p:spPr>
          <a:xfrm>
            <a:off x="4226837" y="1721922"/>
            <a:ext cx="3420596" cy="4520560"/>
          </a:xfrm>
          <a:prstGeom prst="rect">
            <a:avLst/>
          </a:prstGeom>
        </p:spPr>
      </p:pic>
      <p:sp useBgFill="1">
        <p:nvSpPr>
          <p:cNvPr id="16" name="Rectangle 15">
            <a:extLst>
              <a:ext uri="{FF2B5EF4-FFF2-40B4-BE49-F238E27FC236}">
                <a16:creationId xmlns:a16="http://schemas.microsoft.com/office/drawing/2014/main" id="{395FA420-5595-49D1-9D5F-79EC43B55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4648" y="1721922"/>
            <a:ext cx="3609143"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04A2C92-843B-6F6A-1AED-BC1E7649F78F}"/>
              </a:ext>
            </a:extLst>
          </p:cNvPr>
          <p:cNvSpPr>
            <a:spLocks noGrp="1"/>
          </p:cNvSpPr>
          <p:nvPr>
            <p:ph idx="1"/>
          </p:nvPr>
        </p:nvSpPr>
        <p:spPr>
          <a:xfrm>
            <a:off x="8309348" y="2020824"/>
            <a:ext cx="2956060" cy="3959352"/>
          </a:xfrm>
        </p:spPr>
        <p:txBody>
          <a:bodyPr anchor="ctr">
            <a:normAutofit/>
          </a:bodyPr>
          <a:lstStyle/>
          <a:p>
            <a:r>
              <a:rPr lang="en-GB" sz="1800"/>
              <a:t>Connect creates new edges between selected vertices or edges, usually bridging them with a straight line.</a:t>
            </a:r>
          </a:p>
          <a:p>
            <a:endParaRPr lang="en-GB" sz="1800"/>
          </a:p>
          <a:p>
            <a:r>
              <a:rPr lang="en-GB" sz="1800"/>
              <a:t>Merge allows for 2 objects to be connected as 1 object. They can then be turned into 1 editable poly mesh.</a:t>
            </a:r>
          </a:p>
        </p:txBody>
      </p:sp>
    </p:spTree>
    <p:extLst>
      <p:ext uri="{BB962C8B-B14F-4D97-AF65-F5344CB8AC3E}">
        <p14:creationId xmlns:p14="http://schemas.microsoft.com/office/powerpoint/2010/main" val="4039594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38B0CC-7AB0-8A48-030F-834EEA3994F1}"/>
              </a:ext>
            </a:extLst>
          </p:cNvPr>
          <p:cNvSpPr>
            <a:spLocks noGrp="1"/>
          </p:cNvSpPr>
          <p:nvPr>
            <p:ph type="title"/>
          </p:nvPr>
        </p:nvSpPr>
        <p:spPr>
          <a:xfrm>
            <a:off x="411480" y="987552"/>
            <a:ext cx="4485861" cy="1088136"/>
          </a:xfrm>
        </p:spPr>
        <p:txBody>
          <a:bodyPr anchor="b">
            <a:normAutofit/>
          </a:bodyPr>
          <a:lstStyle/>
          <a:p>
            <a:r>
              <a:rPr lang="en-GB" sz="3400"/>
              <a:t>Swift Loop</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AF25861-9C3E-49D0-729D-8F192CC07EB6}"/>
              </a:ext>
            </a:extLst>
          </p:cNvPr>
          <p:cNvSpPr>
            <a:spLocks noGrp="1"/>
          </p:cNvSpPr>
          <p:nvPr>
            <p:ph idx="1"/>
          </p:nvPr>
        </p:nvSpPr>
        <p:spPr>
          <a:xfrm>
            <a:off x="411479" y="2688336"/>
            <a:ext cx="4498848" cy="3584448"/>
          </a:xfrm>
        </p:spPr>
        <p:txBody>
          <a:bodyPr anchor="t">
            <a:normAutofit/>
          </a:bodyPr>
          <a:lstStyle/>
          <a:p>
            <a:r>
              <a:rPr lang="en-GB" sz="1800"/>
              <a:t>Swift loop shows a line on the meshes topology and allows the user to place a loop around the entire model adding extra edges to the mesh.</a:t>
            </a:r>
          </a:p>
          <a:p>
            <a:r>
              <a:rPr lang="en-GB" sz="1800"/>
              <a:t>The loop will not surround the entire model if the topology of the model is bad.</a:t>
            </a:r>
          </a:p>
        </p:txBody>
      </p:sp>
      <p:pic>
        <p:nvPicPr>
          <p:cNvPr id="5" name="Picture 4" descr="A screenshot of a computer&#10;&#10;AI-generated content may be incorrect.">
            <a:extLst>
              <a:ext uri="{FF2B5EF4-FFF2-40B4-BE49-F238E27FC236}">
                <a16:creationId xmlns:a16="http://schemas.microsoft.com/office/drawing/2014/main" id="{ECE2B140-3E09-C152-AE5D-4D7380DCB990}"/>
              </a:ext>
            </a:extLst>
          </p:cNvPr>
          <p:cNvPicPr>
            <a:picLocks noChangeAspect="1"/>
          </p:cNvPicPr>
          <p:nvPr/>
        </p:nvPicPr>
        <p:blipFill>
          <a:blip r:embed="rId2"/>
          <a:srcRect t="1373" r="2" b="2"/>
          <a:stretch>
            <a:fillRect/>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39521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EF6C-A684-7DD5-CBA4-216090C9F96C}"/>
              </a:ext>
            </a:extLst>
          </p:cNvPr>
          <p:cNvSpPr>
            <a:spLocks noGrp="1"/>
          </p:cNvSpPr>
          <p:nvPr>
            <p:ph type="title"/>
          </p:nvPr>
        </p:nvSpPr>
        <p:spPr>
          <a:xfrm>
            <a:off x="481013" y="3752849"/>
            <a:ext cx="3290887" cy="2452687"/>
          </a:xfrm>
        </p:spPr>
        <p:txBody>
          <a:bodyPr anchor="ctr">
            <a:normAutofit/>
          </a:bodyPr>
          <a:lstStyle/>
          <a:p>
            <a:r>
              <a:rPr lang="en-GB" sz="3600"/>
              <a:t>Cap Poly</a:t>
            </a:r>
          </a:p>
        </p:txBody>
      </p:sp>
      <p:pic>
        <p:nvPicPr>
          <p:cNvPr id="5" name="Picture 4" descr="A green and yellow object with black background&#10;&#10;AI-generated content may be incorrect.">
            <a:extLst>
              <a:ext uri="{FF2B5EF4-FFF2-40B4-BE49-F238E27FC236}">
                <a16:creationId xmlns:a16="http://schemas.microsoft.com/office/drawing/2014/main" id="{6EC07969-65BC-3882-3984-98B3FB3D9B3D}"/>
              </a:ext>
            </a:extLst>
          </p:cNvPr>
          <p:cNvPicPr>
            <a:picLocks noChangeAspect="1"/>
          </p:cNvPicPr>
          <p:nvPr/>
        </p:nvPicPr>
        <p:blipFill>
          <a:blip r:embed="rId2"/>
          <a:srcRect b="35927"/>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F240CD8C-1286-9419-489E-3B455CC9924C}"/>
              </a:ext>
            </a:extLst>
          </p:cNvPr>
          <p:cNvSpPr>
            <a:spLocks noGrp="1"/>
          </p:cNvSpPr>
          <p:nvPr>
            <p:ph idx="1"/>
          </p:nvPr>
        </p:nvSpPr>
        <p:spPr>
          <a:xfrm>
            <a:off x="4223982" y="3752850"/>
            <a:ext cx="7485413" cy="2452687"/>
          </a:xfrm>
        </p:spPr>
        <p:txBody>
          <a:bodyPr anchor="ctr">
            <a:normAutofit/>
          </a:bodyPr>
          <a:lstStyle/>
          <a:p>
            <a:r>
              <a:rPr lang="en-GB" sz="1800"/>
              <a:t>Cap Poly fills a selected border or hole in a mesh with a new polygon.</a:t>
            </a:r>
          </a:p>
          <a:p>
            <a:r>
              <a:rPr lang="en-GB" sz="1800"/>
              <a:t>This was used to cap the hole on the front and back of the bike model.</a:t>
            </a:r>
          </a:p>
        </p:txBody>
      </p:sp>
    </p:spTree>
    <p:extLst>
      <p:ext uri="{BB962C8B-B14F-4D97-AF65-F5344CB8AC3E}">
        <p14:creationId xmlns:p14="http://schemas.microsoft.com/office/powerpoint/2010/main" val="257602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044D2233B7DC40A8CB85F41E35BF33" ma:contentTypeVersion="15" ma:contentTypeDescription="Create a new document." ma:contentTypeScope="" ma:versionID="f257bf2c021e0e32bd8bb8ee342601b0">
  <xsd:schema xmlns:xsd="http://www.w3.org/2001/XMLSchema" xmlns:xs="http://www.w3.org/2001/XMLSchema" xmlns:p="http://schemas.microsoft.com/office/2006/metadata/properties" xmlns:ns3="d9a89902-d52d-4dab-a3f6-157d814a326b" xmlns:ns4="5a481e2f-46fc-4b7f-920a-7f96acd6006c" targetNamespace="http://schemas.microsoft.com/office/2006/metadata/properties" ma:root="true" ma:fieldsID="e35d6b9f57f15d63a170682b09972480" ns3:_="" ns4:_="">
    <xsd:import namespace="d9a89902-d52d-4dab-a3f6-157d814a326b"/>
    <xsd:import namespace="5a481e2f-46fc-4b7f-920a-7f96acd6006c"/>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GenerationTime" minOccurs="0"/>
                <xsd:element ref="ns3:MediaServiceEventHashCode" minOccurs="0"/>
                <xsd:element ref="ns3:MediaServiceSystemTags" minOccurs="0"/>
                <xsd:element ref="ns3:MediaServiceOCR" minOccurs="0"/>
                <xsd:element ref="ns3:MediaServiceDateTake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9902-d52d-4dab-a3f6-157d814a326b"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481e2f-46fc-4b7f-920a-7f96acd6006c"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9a89902-d52d-4dab-a3f6-157d814a326b" xsi:nil="true"/>
  </documentManagement>
</p:properties>
</file>

<file path=customXml/itemProps1.xml><?xml version="1.0" encoding="utf-8"?>
<ds:datastoreItem xmlns:ds="http://schemas.openxmlformats.org/officeDocument/2006/customXml" ds:itemID="{02A026B7-E296-42EE-973B-872A061A873A}">
  <ds:schemaRefs>
    <ds:schemaRef ds:uri="http://schemas.microsoft.com/sharepoint/v3/contenttype/forms"/>
  </ds:schemaRefs>
</ds:datastoreItem>
</file>

<file path=customXml/itemProps2.xml><?xml version="1.0" encoding="utf-8"?>
<ds:datastoreItem xmlns:ds="http://schemas.openxmlformats.org/officeDocument/2006/customXml" ds:itemID="{6DD649C8-25E8-4DF2-A9CE-E7D5A61799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9902-d52d-4dab-a3f6-157d814a326b"/>
    <ds:schemaRef ds:uri="5a481e2f-46fc-4b7f-920a-7f96acd600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687C6A-7701-4448-919F-5146D84EF594}">
  <ds:schemaRefs>
    <ds:schemaRef ds:uri="http://www.w3.org/XML/1998/namespace"/>
    <ds:schemaRef ds:uri="http://purl.org/dc/terms/"/>
    <ds:schemaRef ds:uri="http://purl.org/dc/elements/1.1/"/>
    <ds:schemaRef ds:uri="5a481e2f-46fc-4b7f-920a-7f96acd6006c"/>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d9a89902-d52d-4dab-a3f6-157d814a326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4144</TotalTime>
  <Words>1347</Words>
  <Application>Microsoft Office PowerPoint</Application>
  <PresentationFormat>Widescreen</PresentationFormat>
  <Paragraphs>85</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Level Design &amp; Asset Creation </vt:lpstr>
      <vt:lpstr>Overview</vt:lpstr>
      <vt:lpstr>The images above are sourced from the original Forsaken video game released in 1988. These reference images are being utilised to recreate the levels in Unreal Engine 5. The goal is to produce similar scenes featuring advanced lighting, higher-quality textures, and models. These images will be featured throughout the portfolio, alongside their reimagined versions. All above images will be used as reference and content art.</vt:lpstr>
      <vt:lpstr>Extrude</vt:lpstr>
      <vt:lpstr>Chamfer</vt:lpstr>
      <vt:lpstr>Cut &amp; Target Weld &amp; Weld</vt:lpstr>
      <vt:lpstr>Connect &amp; Merge</vt:lpstr>
      <vt:lpstr>Swift Loop</vt:lpstr>
      <vt:lpstr>Cap Poly</vt:lpstr>
      <vt:lpstr>Inset &amp; Bevel</vt:lpstr>
      <vt:lpstr>Bridge</vt:lpstr>
      <vt:lpstr>Symetry &amp; Normal</vt:lpstr>
      <vt:lpstr>Edit Poly</vt:lpstr>
      <vt:lpstr>UVW UnWrap</vt:lpstr>
      <vt:lpstr>Animation</vt:lpstr>
      <vt:lpstr>Gimp</vt:lpstr>
      <vt:lpstr>Asset Import Unreal Engine 5</vt:lpstr>
      <vt:lpstr>Texture Maps in Unreal Engine 5</vt:lpstr>
      <vt:lpstr>Level Design in Unreal Engine 5</vt:lpstr>
      <vt:lpstr>Unreal Engine Lighting</vt:lpstr>
      <vt:lpstr>Unreal Engine Final Product</vt:lpstr>
      <vt:lpstr>Summary </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Aiden Daniel</dc:creator>
  <cp:lastModifiedBy>Jones, Garyn</cp:lastModifiedBy>
  <cp:revision>4</cp:revision>
  <dcterms:created xsi:type="dcterms:W3CDTF">2025-08-09T15:20:01Z</dcterms:created>
  <dcterms:modified xsi:type="dcterms:W3CDTF">2025-08-14T15:44:53Z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0x01010072044D2233B7DC40A8CB85F41E35BF33</vt:lpwstr>
  </property>
</Properties>
</file>